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1" r:id="rId4"/>
    <p:sldId id="265" r:id="rId5"/>
    <p:sldId id="286" r:id="rId6"/>
    <p:sldId id="285" r:id="rId7"/>
    <p:sldId id="262" r:id="rId8"/>
    <p:sldId id="276" r:id="rId9"/>
    <p:sldId id="287" r:id="rId10"/>
    <p:sldId id="281" r:id="rId11"/>
    <p:sldId id="290" r:id="rId12"/>
    <p:sldId id="291" r:id="rId13"/>
    <p:sldId id="277" r:id="rId14"/>
    <p:sldId id="279" r:id="rId15"/>
    <p:sldId id="288" r:id="rId16"/>
    <p:sldId id="289" r:id="rId17"/>
    <p:sldId id="280" r:id="rId18"/>
    <p:sldId id="263" r:id="rId19"/>
    <p:sldId id="283" r:id="rId20"/>
    <p:sldId id="274" r:id="rId21"/>
    <p:sldId id="273" r:id="rId22"/>
    <p:sldId id="275" r:id="rId23"/>
    <p:sldId id="264" r:id="rId24"/>
    <p:sldId id="261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19" autoAdjust="0"/>
  </p:normalViewPr>
  <p:slideViewPr>
    <p:cSldViewPr>
      <p:cViewPr varScale="1">
        <p:scale>
          <a:sx n="95" d="100"/>
          <a:sy n="95" d="100"/>
        </p:scale>
        <p:origin x="4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372"/>
    </p:cViewPr>
  </p:sorterViewPr>
  <p:notesViewPr>
    <p:cSldViewPr>
      <p:cViewPr varScale="1">
        <p:scale>
          <a:sx n="59" d="100"/>
          <a:sy n="59" d="100"/>
        </p:scale>
        <p:origin x="-25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34B4-36FE-44C5-8266-60EE0355759E}" type="datetimeFigureOut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AA90-C8CA-4A84-B4E1-A08211894A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22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B8CF-2862-42D9-8100-B77199B7E870}" type="datetimeFigureOut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B139E-67FD-4686-A761-4D7964A35B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89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34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78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71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07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標題投影片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28725" y="893960"/>
            <a:ext cx="6858000" cy="1886969"/>
          </a:xfrm>
        </p:spPr>
        <p:txBody>
          <a:bodyPr anchor="t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501008"/>
            <a:ext cx="6858000" cy="2492263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3F74CD-6431-415F-86A3-BE2C9D4F7379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>
            <a:lvl1pPr>
              <a:defRPr sz="1800"/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14400" y="476672"/>
            <a:ext cx="7315200" cy="2438545"/>
          </a:xfrm>
          <a:prstGeom prst="rect">
            <a:avLst/>
          </a:prstGeom>
          <a:noFill/>
          <a:ln w="15875" cap="rnd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476672"/>
            <a:ext cx="228600" cy="2438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145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1A80-7227-4128-A2E8-95C2DC0A1922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99A-6C14-46DB-B5B9-D5A259D1C4A2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CF7A-DE47-476B-A3E1-D15E3C1F6354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339D-DD1C-4F80-A157-E1AD970184BA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28725" y="893960"/>
            <a:ext cx="6858000" cy="1886969"/>
          </a:xfrm>
        </p:spPr>
        <p:txBody>
          <a:bodyPr anchor="t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501008"/>
            <a:ext cx="6858000" cy="2492263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3F74CD-6431-415F-86A3-BE2C9D4F7379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>
            <a:lvl1pPr>
              <a:defRPr sz="1800"/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14400" y="476672"/>
            <a:ext cx="7315200" cy="243854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476672"/>
            <a:ext cx="228600" cy="243854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28725" y="1506885"/>
            <a:ext cx="6858000" cy="1274044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3501008"/>
            <a:ext cx="6858000" cy="2492263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3F74CD-6431-415F-86A3-BE2C9D4F7379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>
            <a:lvl1pPr>
              <a:defRPr sz="1800"/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14400" y="1268760"/>
            <a:ext cx="7315200" cy="1646457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3356992"/>
            <a:ext cx="7315200" cy="280831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1268760"/>
            <a:ext cx="228600" cy="1646457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3356992"/>
            <a:ext cx="228600" cy="280831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5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FC72-A5D8-4F12-AE16-1B6A67CB4E02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950FD2A-2948-4A18-B9EF-7C09EC99E855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44C1-1DA6-4EAC-A813-855F7D9461EA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2FC-8015-4D1B-A366-B88E5DB5577F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10D-9925-46E2-B19F-9CB7B70FCD90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F493-F98C-4DA4-B798-86A2CD134869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38339B-1DB3-44F6-82C1-8415D8BAF124}" type="datetime1">
              <a:rPr lang="zh-TW" altLang="en-US" smtClean="0"/>
              <a:t>2013/12/11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12C412-858C-4BDA-A716-173E95CE819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3" r:id="rId2"/>
    <p:sldLayoutId id="2147483684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image" Target="../media/image250.png"/><Relationship Id="rId4" Type="http://schemas.openxmlformats.org/officeDocument/2006/relationships/image" Target="../media/image2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21.png"/><Relationship Id="rId7" Type="http://schemas.openxmlformats.org/officeDocument/2006/relationships/image" Target="../media/image2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0.png"/><Relationship Id="rId5" Type="http://schemas.openxmlformats.org/officeDocument/2006/relationships/image" Target="../media/image201.png"/><Relationship Id="rId10" Type="http://schemas.openxmlformats.org/officeDocument/2006/relationships/image" Target="../media/image210.png"/><Relationship Id="rId4" Type="http://schemas.openxmlformats.org/officeDocument/2006/relationships/image" Target="../media/image191.png"/><Relationship Id="rId9" Type="http://schemas.openxmlformats.org/officeDocument/2006/relationships/image" Target="../media/image2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/>
              <a:t>Learning to Question: Leveraging User Preferences for Shopping Advice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9200" y="3501008"/>
            <a:ext cx="6858000" cy="2808312"/>
          </a:xfrm>
        </p:spPr>
        <p:txBody>
          <a:bodyPr>
            <a:noAutofit/>
          </a:bodyPr>
          <a:lstStyle/>
          <a:p>
            <a:pPr algn="l"/>
            <a:r>
              <a:rPr lang="en-US" altLang="zh-TW" dirty="0"/>
              <a:t>Date : </a:t>
            </a:r>
            <a:r>
              <a:rPr lang="en-US" altLang="zh-TW" dirty="0" smtClean="0"/>
              <a:t>2013/12/11</a:t>
            </a:r>
            <a:endParaRPr lang="en-US" altLang="zh-TW" dirty="0"/>
          </a:p>
          <a:p>
            <a:pPr algn="l"/>
            <a:r>
              <a:rPr lang="en-US" altLang="zh-TW" dirty="0"/>
              <a:t>Author : </a:t>
            </a:r>
            <a:r>
              <a:rPr lang="en-US" altLang="zh-TW" dirty="0" err="1" smtClean="0"/>
              <a:t>Mahashweta</a:t>
            </a:r>
            <a:r>
              <a:rPr lang="en-US" altLang="zh-TW" dirty="0" smtClean="0"/>
              <a:t> Das, Aristides </a:t>
            </a:r>
            <a:r>
              <a:rPr lang="en-US" altLang="zh-TW" dirty="0" err="1" smtClean="0"/>
              <a:t>Gionis</a:t>
            </a:r>
            <a:r>
              <a:rPr lang="en-US" altLang="zh-TW" dirty="0" smtClean="0"/>
              <a:t>,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Gianmarco</a:t>
            </a:r>
            <a:r>
              <a:rPr lang="en-US" altLang="zh-TW" dirty="0" smtClean="0"/>
              <a:t> De </a:t>
            </a:r>
            <a:r>
              <a:rPr lang="en-US" altLang="zh-TW" dirty="0" err="1" smtClean="0"/>
              <a:t>Francisci</a:t>
            </a:r>
            <a:r>
              <a:rPr lang="en-US" altLang="zh-TW" dirty="0" smtClean="0"/>
              <a:t> Morales, </a:t>
            </a:r>
          </a:p>
          <a:p>
            <a:pPr algn="l"/>
            <a:r>
              <a:rPr lang="en-US" altLang="zh-TW" dirty="0"/>
              <a:t>	</a:t>
            </a:r>
            <a:r>
              <a:rPr lang="en-US" altLang="zh-TW" dirty="0" smtClean="0"/>
              <a:t>  and Ingmar Weber</a:t>
            </a:r>
          </a:p>
          <a:p>
            <a:pPr algn="l"/>
            <a:r>
              <a:rPr lang="en-US" altLang="zh-TW" dirty="0" smtClean="0"/>
              <a:t>Source </a:t>
            </a:r>
            <a:r>
              <a:rPr lang="en-US" altLang="zh-TW" dirty="0"/>
              <a:t>: </a:t>
            </a:r>
            <a:r>
              <a:rPr lang="en-US" altLang="zh-TW" dirty="0" smtClean="0"/>
              <a:t>KDD’13</a:t>
            </a:r>
            <a:endParaRPr lang="en-US" altLang="zh-TW" dirty="0"/>
          </a:p>
          <a:p>
            <a:pPr algn="l"/>
            <a:r>
              <a:rPr lang="en-US" altLang="zh-TW" dirty="0"/>
              <a:t>Advisor : 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pPr algn="l"/>
            <a:r>
              <a:rPr lang="en-US" altLang="zh-TW" dirty="0"/>
              <a:t>Speaker :  Yi-</a:t>
            </a:r>
            <a:r>
              <a:rPr lang="en-US" altLang="zh-TW" dirty="0" err="1"/>
              <a:t>hsuan</a:t>
            </a:r>
            <a:r>
              <a:rPr lang="en-US" altLang="zh-TW" dirty="0"/>
              <a:t> </a:t>
            </a:r>
            <a:r>
              <a:rPr lang="en-US" altLang="zh-TW" dirty="0" err="1"/>
              <a:t>Yeh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0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97920" y="1483872"/>
            <a:ext cx="4267616" cy="475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 definition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179512" y="1268370"/>
            <a:ext cx="2628292" cy="57645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Build tree</a:t>
            </a:r>
            <a:endParaRPr lang="zh-TW" altLang="en-US" dirty="0"/>
          </a:p>
        </p:txBody>
      </p:sp>
      <p:sp>
        <p:nvSpPr>
          <p:cNvPr id="6" name="內容版面配置區 3"/>
          <p:cNvSpPr txBox="1">
            <a:spLocks/>
          </p:cNvSpPr>
          <p:nvPr/>
        </p:nvSpPr>
        <p:spPr>
          <a:xfrm>
            <a:off x="6336246" y="1268370"/>
            <a:ext cx="2628292" cy="57645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altLang="zh-TW" dirty="0" smtClean="0"/>
              <a:t>Rank products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endCxn id="14" idx="3"/>
          </p:cNvCxnSpPr>
          <p:nvPr/>
        </p:nvCxnSpPr>
        <p:spPr>
          <a:xfrm flipH="1" flipV="1">
            <a:off x="2829890" y="2186609"/>
            <a:ext cx="1241824" cy="6663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839290" y="2001943"/>
                <a:ext cx="990600" cy="369332"/>
              </a:xfrm>
              <a:prstGeom prst="rect">
                <a:avLst/>
              </a:prstGeom>
              <a:ln w="3810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dirty="0"/>
                  <a:t>n</a:t>
                </a:r>
                <a:r>
                  <a:rPr lang="en-US" altLang="zh-TW" dirty="0" smtClean="0"/>
                  <a:t>ode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290" y="2001943"/>
                <a:ext cx="990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985" b="-17910"/>
                </a:stretch>
              </a:blipFill>
              <a:ln w="38100"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單箭頭接點 14"/>
          <p:cNvCxnSpPr>
            <a:stCxn id="17" idx="1"/>
            <a:endCxn id="16" idx="5"/>
          </p:cNvCxnSpPr>
          <p:nvPr/>
        </p:nvCxnSpPr>
        <p:spPr>
          <a:xfrm flipH="1" flipV="1">
            <a:off x="2574802" y="3519962"/>
            <a:ext cx="797575" cy="6026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216564" y="3076668"/>
                <a:ext cx="2762848" cy="519351"/>
              </a:xfrm>
              <a:prstGeom prst="ellipse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dirty="0" smtClean="0"/>
                  <a:t>A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user attribute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64" y="3076668"/>
                <a:ext cx="2762848" cy="519351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橢圓 16"/>
          <p:cNvSpPr/>
          <p:nvPr/>
        </p:nvSpPr>
        <p:spPr>
          <a:xfrm>
            <a:off x="3252390" y="4005065"/>
            <a:ext cx="819323" cy="802890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069" y="4594198"/>
            <a:ext cx="2317422" cy="299902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069" y="5101980"/>
            <a:ext cx="1894897" cy="271236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V="1">
            <a:off x="6714238" y="5042291"/>
            <a:ext cx="756084" cy="6352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7092280" y="4005065"/>
            <a:ext cx="1944216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Top-k list of product recommendations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07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14" grpId="0" animBg="1"/>
      <p:bldP spid="16" grpId="0" animBg="1"/>
      <p:bldP spid="1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en-US" altLang="zh-TW" dirty="0"/>
              <a:t>Learning product </a:t>
            </a:r>
            <a:r>
              <a:rPr lang="en-US" altLang="zh-TW" dirty="0" smtClean="0"/>
              <a:t>rankings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11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R</a:t>
                </a:r>
                <a:r>
                  <a:rPr lang="en-US" altLang="zh-TW" sz="2000" dirty="0" smtClean="0"/>
                  <a:t>ANK</a:t>
                </a:r>
                <a:r>
                  <a:rPr lang="en-US" altLang="zh-TW" dirty="0" smtClean="0"/>
                  <a:t>SVM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en-US" altLang="zh-TW" dirty="0" smtClean="0"/>
                  <a:t>Goal</a:t>
                </a:r>
                <a:r>
                  <a:rPr lang="zh-TW" altLang="en-US" dirty="0" smtClean="0"/>
                  <a:t>：</a:t>
                </a:r>
                <a:r>
                  <a:rPr lang="en-US" altLang="zh-TW" dirty="0" smtClean="0">
                    <a:solidFill>
                      <a:srgbClr val="C00000"/>
                    </a:solidFill>
                  </a:rPr>
                  <a:t>Learn a weight vector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TW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𝑚𝑝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dirty="0" smtClean="0">
                    <a:solidFill>
                      <a:srgbClr val="C00000"/>
                    </a:solidFill>
                  </a:rPr>
                  <a:t> for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dirty="0" smtClean="0">
                    <a:solidFill>
                      <a:srgbClr val="C00000"/>
                    </a:solidFill>
                  </a:rPr>
                  <a:t> technical attributes</a:t>
                </a:r>
                <a:r>
                  <a:rPr lang="en-US" altLang="zh-TW" dirty="0" smtClean="0"/>
                  <a:t> of the products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altLang="zh-TW" dirty="0" smtClean="0"/>
              </a:p>
            </p:txBody>
          </p:sp>
        </mc:Choice>
        <mc:Fallback xmlns=""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群組 12"/>
          <p:cNvGrpSpPr/>
          <p:nvPr/>
        </p:nvGrpSpPr>
        <p:grpSpPr>
          <a:xfrm>
            <a:off x="612648" y="1880591"/>
            <a:ext cx="8201826" cy="2376264"/>
            <a:chOff x="612648" y="2348880"/>
            <a:chExt cx="8201826" cy="2376264"/>
          </a:xfrm>
        </p:grpSpPr>
        <p:sp>
          <p:nvSpPr>
            <p:cNvPr id="5" name="矩形 4"/>
            <p:cNvSpPr/>
            <p:nvPr/>
          </p:nvSpPr>
          <p:spPr>
            <a:xfrm>
              <a:off x="612648" y="2348880"/>
              <a:ext cx="1189112" cy="2376264"/>
            </a:xfrm>
            <a:prstGeom prst="rect">
              <a:avLst/>
            </a:prstGeom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/>
                <a:t>A &gt; B</a:t>
              </a:r>
            </a:p>
            <a:p>
              <a:pPr algn="ctr"/>
              <a:r>
                <a:rPr lang="en-US" altLang="zh-TW" sz="2800" dirty="0" smtClean="0"/>
                <a:t>B &gt; C</a:t>
              </a:r>
            </a:p>
            <a:p>
              <a:pPr algn="ctr"/>
              <a:r>
                <a:rPr lang="en-US" altLang="zh-TW" sz="2800" dirty="0" smtClean="0"/>
                <a:t>B &gt; D</a:t>
              </a:r>
            </a:p>
            <a:p>
              <a:pPr algn="ctr"/>
              <a:r>
                <a:rPr lang="en-US" altLang="zh-TW" sz="1050" dirty="0" smtClean="0"/>
                <a:t>.</a:t>
              </a:r>
            </a:p>
            <a:p>
              <a:pPr algn="ctr"/>
              <a:r>
                <a:rPr lang="en-US" altLang="zh-TW" sz="1050" dirty="0" smtClean="0"/>
                <a:t>.</a:t>
              </a:r>
            </a:p>
            <a:p>
              <a:pPr algn="ctr"/>
              <a:r>
                <a:rPr lang="en-US" altLang="zh-TW" sz="1050" dirty="0"/>
                <a:t>.</a:t>
              </a:r>
              <a:endParaRPr lang="zh-TW" altLang="en-US" sz="1050" dirty="0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5076056" y="2780928"/>
              <a:ext cx="1872208" cy="115212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/>
                <a:t>R</a:t>
              </a:r>
              <a:r>
                <a:rPr lang="en-US" altLang="zh-TW" sz="2000" dirty="0" smtClean="0"/>
                <a:t>ANK</a:t>
              </a:r>
              <a:r>
                <a:rPr lang="en-US" altLang="zh-TW" sz="2800" dirty="0" smtClean="0"/>
                <a:t>SVM</a:t>
              </a:r>
            </a:p>
            <a:p>
              <a:pPr algn="ctr"/>
              <a:r>
                <a:rPr lang="en-US" altLang="zh-TW" sz="2800" dirty="0" smtClean="0"/>
                <a:t>model</a:t>
              </a:r>
              <a:endParaRPr lang="zh-TW" altLang="en-US" sz="2800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7740352" y="2348880"/>
              <a:ext cx="1074122" cy="2376264"/>
            </a:xfrm>
            <a:prstGeom prst="rect">
              <a:avLst/>
            </a:prstGeom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/>
                <a:t>A</a:t>
              </a:r>
            </a:p>
            <a:p>
              <a:pPr algn="ctr"/>
              <a:r>
                <a:rPr lang="en-US" altLang="zh-TW" sz="2800" dirty="0" smtClean="0"/>
                <a:t>B</a:t>
              </a:r>
            </a:p>
            <a:p>
              <a:pPr algn="ctr"/>
              <a:r>
                <a:rPr lang="en-US" altLang="zh-TW" sz="2800" dirty="0" smtClean="0"/>
                <a:t>D</a:t>
              </a:r>
            </a:p>
            <a:p>
              <a:pPr algn="ctr"/>
              <a:r>
                <a:rPr lang="en-US" altLang="zh-TW" sz="2800" dirty="0"/>
                <a:t>C</a:t>
              </a:r>
            </a:p>
            <a:p>
              <a:pPr algn="ctr"/>
              <a:r>
                <a:rPr lang="en-US" altLang="zh-TW" sz="1050" dirty="0" smtClean="0"/>
                <a:t>.</a:t>
              </a:r>
            </a:p>
            <a:p>
              <a:pPr algn="ctr"/>
              <a:r>
                <a:rPr lang="en-US" altLang="zh-TW" sz="1050" dirty="0" smtClean="0"/>
                <a:t>.</a:t>
              </a:r>
            </a:p>
            <a:p>
              <a:pPr algn="ctr"/>
              <a:r>
                <a:rPr lang="en-US" altLang="zh-TW" sz="1050" dirty="0"/>
                <a:t>.</a:t>
              </a:r>
              <a:endParaRPr lang="zh-TW" altLang="en-US" sz="1050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2593848" y="2870938"/>
              <a:ext cx="1690120" cy="97210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/>
                <a:t>features</a:t>
              </a:r>
              <a:endParaRPr lang="zh-TW" altLang="en-US" sz="2800" dirty="0"/>
            </a:p>
          </p:txBody>
        </p:sp>
        <p:sp>
          <p:nvSpPr>
            <p:cNvPr id="9" name="向右箭號 8"/>
            <p:cNvSpPr/>
            <p:nvPr/>
          </p:nvSpPr>
          <p:spPr>
            <a:xfrm>
              <a:off x="2068832" y="3191448"/>
              <a:ext cx="397342" cy="331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向右箭號 9"/>
            <p:cNvSpPr/>
            <p:nvPr/>
          </p:nvSpPr>
          <p:spPr>
            <a:xfrm>
              <a:off x="4481341" y="3191448"/>
              <a:ext cx="397342" cy="331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向右箭號 10"/>
            <p:cNvSpPr/>
            <p:nvPr/>
          </p:nvSpPr>
          <p:spPr>
            <a:xfrm>
              <a:off x="7145637" y="3176776"/>
              <a:ext cx="397342" cy="3310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橢圓形圖說文字 11"/>
          <p:cNvSpPr/>
          <p:nvPr/>
        </p:nvSpPr>
        <p:spPr>
          <a:xfrm>
            <a:off x="3286215" y="3773035"/>
            <a:ext cx="2969681" cy="1153078"/>
          </a:xfrm>
          <a:prstGeom prst="wedgeEllipseCallout">
            <a:avLst>
              <a:gd name="adj1" fmla="val -43999"/>
              <a:gd name="adj2" fmla="val -6438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Product’s </a:t>
            </a:r>
            <a:r>
              <a:rPr lang="en-US" altLang="zh-TW" dirty="0" smtClean="0">
                <a:solidFill>
                  <a:srgbClr val="C00000"/>
                </a:solidFill>
              </a:rPr>
              <a:t>technical attributes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3808" y="260648"/>
            <a:ext cx="3600400" cy="514343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782103"/>
              </p:ext>
            </p:extLst>
          </p:nvPr>
        </p:nvGraphicFramePr>
        <p:xfrm>
          <a:off x="827584" y="1124744"/>
          <a:ext cx="6996102" cy="117372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76164"/>
                <a:gridCol w="855870"/>
                <a:gridCol w="1166017"/>
                <a:gridCol w="1166017"/>
                <a:gridCol w="1166017"/>
                <a:gridCol w="1166017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Product 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Product 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521645" y="2703094"/>
                <a:ext cx="478002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TW" sz="32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0.2, 0.1, 0.5, 0.1, 0.1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645" y="2703094"/>
                <a:ext cx="478002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971600" y="3717032"/>
                <a:ext cx="691276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rank(A)</a:t>
                </a:r>
                <a14:m>
                  <m:oMath xmlns:m="http://schemas.openxmlformats.org/officeDocument/2006/math">
                    <m:r>
                      <a:rPr lang="en-US" altLang="zh-TW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=0.2+0+0.5+0.1+0.1=0.9</m:t>
                    </m:r>
                  </m:oMath>
                </a14:m>
                <a:endParaRPr lang="en-US" altLang="zh-TW" sz="2800" b="0" dirty="0" smtClean="0"/>
              </a:p>
              <a:p>
                <a:endParaRPr lang="en-US" altLang="zh-TW" sz="2800" b="0" dirty="0" smtClean="0"/>
              </a:p>
              <a:p>
                <a:r>
                  <a:rPr lang="en-US" altLang="zh-TW" sz="2800" dirty="0"/>
                  <a:t>rank(</a:t>
                </a:r>
                <a:r>
                  <a:rPr lang="en-US" altLang="zh-TW" sz="2800" dirty="0" smtClean="0"/>
                  <a:t>B</a:t>
                </a:r>
                <a:r>
                  <a:rPr lang="en-US" altLang="zh-TW" sz="2800" dirty="0"/>
                  <a:t>)</a:t>
                </a:r>
                <a14:m>
                  <m:oMath xmlns:m="http://schemas.openxmlformats.org/officeDocument/2006/math">
                    <m:r>
                      <a:rPr lang="en-US" altLang="zh-TW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=0.2+0+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+0.1+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r>
                  <a:rPr lang="en-US" altLang="zh-TW" sz="2800" dirty="0" smtClean="0"/>
                  <a:t>3</a:t>
                </a:r>
                <a:endParaRPr lang="en-US" altLang="zh-TW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717032"/>
                <a:ext cx="6912768" cy="1384995"/>
              </a:xfrm>
              <a:prstGeom prst="rect">
                <a:avLst/>
              </a:prstGeom>
              <a:blipFill rotWithShape="0">
                <a:blip r:embed="rId5"/>
                <a:stretch>
                  <a:fillRect l="-1764" t="-4846" b="-114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>
            <a:off x="323528" y="386104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589" y="5422961"/>
            <a:ext cx="5788138" cy="598773"/>
          </a:xfrm>
          <a:prstGeom prst="rect">
            <a:avLst/>
          </a:prstGeom>
        </p:spPr>
      </p:pic>
      <p:sp>
        <p:nvSpPr>
          <p:cNvPr id="12" name="向右箭號 11"/>
          <p:cNvSpPr/>
          <p:nvPr/>
        </p:nvSpPr>
        <p:spPr>
          <a:xfrm>
            <a:off x="323528" y="5537753"/>
            <a:ext cx="504056" cy="376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5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AutoNum type="circleNumWdWhitePlain" startAt="2"/>
            </a:pPr>
            <a:r>
              <a:rPr lang="en-US" altLang="zh-TW" dirty="0" smtClean="0"/>
              <a:t>Learning </a:t>
            </a:r>
            <a:r>
              <a:rPr lang="en-US" altLang="zh-TW" dirty="0"/>
              <a:t>the tree </a:t>
            </a:r>
            <a:r>
              <a:rPr lang="en-US" altLang="zh-TW" dirty="0" smtClean="0"/>
              <a:t>structure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13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83486" y="1318895"/>
                <a:ext cx="8229600" cy="4937760"/>
              </a:xfrm>
            </p:spPr>
            <p:txBody>
              <a:bodyPr/>
              <a:lstStyle/>
              <a:p>
                <a:r>
                  <a:rPr lang="en-US" altLang="zh-TW" dirty="0" smtClean="0"/>
                  <a:t>Goal</a:t>
                </a:r>
                <a:r>
                  <a:rPr lang="zh-TW" altLang="en-US" dirty="0" smtClean="0"/>
                  <a:t>：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determine the best user attribute “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” to split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zh-TW" alt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at node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83486" y="1318895"/>
                <a:ext cx="8229600" cy="4937760"/>
              </a:xfrm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361" y="4170953"/>
            <a:ext cx="7971277" cy="93610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2780" y="2852936"/>
            <a:ext cx="6192688" cy="720080"/>
          </a:xfrm>
          <a:prstGeom prst="rect">
            <a:avLst/>
          </a:prstGeom>
        </p:spPr>
      </p:pic>
      <p:cxnSp>
        <p:nvCxnSpPr>
          <p:cNvPr id="8" name="直線接點 7"/>
          <p:cNvCxnSpPr/>
          <p:nvPr/>
        </p:nvCxnSpPr>
        <p:spPr>
          <a:xfrm>
            <a:off x="2771800" y="4509120"/>
            <a:ext cx="129614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3419872" y="4509120"/>
            <a:ext cx="0" cy="93610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593848" y="5497190"/>
                <a:ext cx="16901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n w="0"/>
                          <a:solidFill>
                            <a:srgbClr val="C00000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𝑠𝑢𝑚</m:t>
                      </m:r>
                    </m:oMath>
                  </m:oMathPara>
                </a14:m>
                <a:endParaRPr lang="zh-TW" altLang="en-US" sz="2400" dirty="0">
                  <a:ln w="0"/>
                  <a:solidFill>
                    <a:srgbClr val="C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848" y="5497190"/>
                <a:ext cx="169012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0192" y="241407"/>
            <a:ext cx="4163616" cy="48754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974" y="1015729"/>
            <a:ext cx="7904044" cy="829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612648" y="3645024"/>
                <a:ext cx="874388" cy="2016224"/>
              </a:xfrm>
              <a:prstGeom prst="rect">
                <a:avLst/>
              </a:prstGeom>
              <a:ln>
                <a:prstDash val="lg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algn="ctr"/>
                <a:endParaRPr lang="en-US" altLang="zh-TW" dirty="0" smtClean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3645024"/>
                <a:ext cx="874388" cy="20162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prstDash val="lgDash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658146" y="3429000"/>
                <a:ext cx="2913854" cy="1402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eval(rank)</a:t>
                </a:r>
                <a14:m>
                  <m:oMath xmlns:m="http://schemas.openxmlformats.org/officeDocument/2006/math"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3∗(3−1)</m:t>
                        </m:r>
                      </m:den>
                    </m:f>
                  </m:oMath>
                </a14:m>
                <a:endParaRPr lang="en-US" altLang="zh-TW" sz="2400" b="0" i="1" dirty="0" smtClean="0">
                  <a:latin typeface="Cambria Math" panose="02040503050406030204" pitchFamily="18" charset="0"/>
                </a:endParaRPr>
              </a:p>
              <a:p>
                <a:endParaRPr lang="en-US" altLang="zh-TW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    =1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146" y="3429000"/>
                <a:ext cx="2913854" cy="1402948"/>
              </a:xfrm>
              <a:prstGeom prst="rect">
                <a:avLst/>
              </a:prstGeom>
              <a:blipFill rotWithShape="1">
                <a:blip r:embed="rId5"/>
                <a:stretch>
                  <a:fillRect l="-31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4744246" y="3645024"/>
                <a:ext cx="874388" cy="2016224"/>
              </a:xfrm>
              <a:prstGeom prst="rect">
                <a:avLst/>
              </a:prstGeom>
              <a:ln>
                <a:prstDash val="lg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pPr algn="ctr"/>
                <a:endParaRPr lang="en-US" altLang="zh-TW" dirty="0" smtClean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46" y="3645024"/>
                <a:ext cx="874388" cy="201622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prstDash val="lgDash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084168" y="3429000"/>
                <a:ext cx="2913854" cy="1402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eval(rank)</a:t>
                </a:r>
                <a14:m>
                  <m:oMath xmlns:m="http://schemas.openxmlformats.org/officeDocument/2006/math"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3∗(3−1)</m:t>
                        </m:r>
                      </m:den>
                    </m:f>
                  </m:oMath>
                </a14:m>
                <a:endParaRPr lang="en-US" altLang="zh-TW" sz="2400" b="0" dirty="0" smtClean="0"/>
              </a:p>
              <a:p>
                <a:endParaRPr lang="en-US" altLang="zh-TW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          =0.66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429000"/>
                <a:ext cx="2913854" cy="1402948"/>
              </a:xfrm>
              <a:prstGeom prst="rect">
                <a:avLst/>
              </a:prstGeom>
              <a:blipFill rotWithShape="1">
                <a:blip r:embed="rId7"/>
                <a:stretch>
                  <a:fillRect l="-31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弧形接點 14"/>
          <p:cNvCxnSpPr/>
          <p:nvPr/>
        </p:nvCxnSpPr>
        <p:spPr>
          <a:xfrm>
            <a:off x="1603248" y="4653136"/>
            <a:ext cx="1096544" cy="817592"/>
          </a:xfrm>
          <a:prstGeom prst="curvedConnector3">
            <a:avLst>
              <a:gd name="adj1" fmla="val 1000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539552" y="5661248"/>
                <a:ext cx="3600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), </a:t>
                </a:r>
                <a:r>
                  <a:rPr lang="en-US" altLang="zh-TW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), </a:t>
                </a:r>
                <a:r>
                  <a:rPr lang="en-US" altLang="zh-TW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sz="2400" dirty="0"/>
                  <a:t>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661248"/>
                <a:ext cx="3600400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712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4744246" y="5662642"/>
                <a:ext cx="3600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), </a:t>
                </a:r>
                <a:r>
                  <a:rPr lang="en-US" altLang="zh-TW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), </a:t>
                </a:r>
                <a:r>
                  <a:rPr lang="en-US" altLang="zh-TW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/>
                  <a:t>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46" y="5662642"/>
                <a:ext cx="360040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538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乘號 23"/>
          <p:cNvSpPr/>
          <p:nvPr/>
        </p:nvSpPr>
        <p:spPr>
          <a:xfrm>
            <a:off x="7020272" y="5860173"/>
            <a:ext cx="576064" cy="997827"/>
          </a:xfrm>
          <a:prstGeom prst="mathMultiply">
            <a:avLst>
              <a:gd name="adj1" fmla="val 927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262703" y="2412475"/>
                <a:ext cx="85689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Example</a:t>
                </a:r>
                <a:r>
                  <a:rPr lang="zh-TW" altLang="en-US" sz="2400" dirty="0" smtClean="0"/>
                  <a:t>：             </a:t>
                </a:r>
                <a:r>
                  <a:rPr lang="en-US" altLang="zh-TW" sz="2400" dirty="0"/>
                  <a:t>C</a:t>
                </a:r>
                <a:r>
                  <a:rPr lang="en-US" altLang="zh-TW" sz="2400" dirty="0" smtClean="0"/>
                  <a:t>orrectly-rank</a:t>
                </a:r>
                <a:r>
                  <a:rPr lang="zh-TW" altLang="en-US" sz="2400" dirty="0" smtClean="0"/>
                  <a:t>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altLang="zh-TW" sz="2400" dirty="0" smtClean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03" y="2412475"/>
                <a:ext cx="8568952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067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弧形接點 25"/>
          <p:cNvCxnSpPr/>
          <p:nvPr/>
        </p:nvCxnSpPr>
        <p:spPr>
          <a:xfrm>
            <a:off x="5790880" y="4653136"/>
            <a:ext cx="1096544" cy="817592"/>
          </a:xfrm>
          <a:prstGeom prst="curvedConnector3">
            <a:avLst>
              <a:gd name="adj1" fmla="val 1000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287524" y="213285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/>
          <p:cNvSpPr txBox="1"/>
          <p:nvPr/>
        </p:nvSpPr>
        <p:spPr>
          <a:xfrm>
            <a:off x="251520" y="3244334"/>
            <a:ext cx="14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System result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466944" y="3212068"/>
            <a:ext cx="14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System result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88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3" name="橢圓 2"/>
          <p:cNvSpPr/>
          <p:nvPr/>
        </p:nvSpPr>
        <p:spPr>
          <a:xfrm>
            <a:off x="586670" y="2258878"/>
            <a:ext cx="2304256" cy="2232248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1239278" y="2618918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630786" y="2510906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023254" y="3120506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522774" y="3317592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967752" y="2904482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239278" y="3730106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491225" y="4054142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2297638" y="3302033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163963" y="3730106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1967752" y="4054142"/>
            <a:ext cx="216024" cy="216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82234" y="1754871"/>
                <a:ext cx="13765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node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34" y="1754871"/>
                <a:ext cx="1376547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7111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接點 15"/>
          <p:cNvCxnSpPr>
            <a:stCxn id="9" idx="3"/>
          </p:cNvCxnSpPr>
          <p:nvPr/>
        </p:nvCxnSpPr>
        <p:spPr>
          <a:xfrm flipH="1">
            <a:off x="807230" y="3914494"/>
            <a:ext cx="463684" cy="5766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391000" y="44911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user</a:t>
            </a:r>
            <a:endParaRPr lang="zh-TW" altLang="en-US" dirty="0"/>
          </a:p>
        </p:txBody>
      </p:sp>
      <p:grpSp>
        <p:nvGrpSpPr>
          <p:cNvPr id="66" name="群組 65"/>
          <p:cNvGrpSpPr/>
          <p:nvPr/>
        </p:nvGrpSpPr>
        <p:grpSpPr>
          <a:xfrm>
            <a:off x="1970406" y="369776"/>
            <a:ext cx="2686454" cy="2769094"/>
            <a:chOff x="1970406" y="369776"/>
            <a:chExt cx="2686454" cy="27690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菱形 44"/>
                <p:cNvSpPr/>
                <p:nvPr/>
              </p:nvSpPr>
              <p:spPr>
                <a:xfrm>
                  <a:off x="1970406" y="369776"/>
                  <a:ext cx="2686454" cy="1488903"/>
                </a:xfrm>
                <a:prstGeom prst="diamond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dirty="0" smtClean="0"/>
                    <a:t>user</a:t>
                  </a:r>
                </a:p>
                <a:p>
                  <a:pPr algn="ctr"/>
                  <a:r>
                    <a:rPr lang="en-US" altLang="zh-TW" sz="2400" dirty="0" smtClean="0"/>
                    <a:t>attribute </a:t>
                  </a:r>
                  <a14:m>
                    <m:oMath xmlns:m="http://schemas.openxmlformats.org/officeDocument/2006/math">
                      <m:r>
                        <a:rPr lang="zh-TW" altLang="en-US" sz="2400" i="1" smtClean="0">
                          <a:latin typeface="Cambria Math"/>
                        </a:rPr>
                        <m:t>𝛼</m:t>
                      </m:r>
                    </m:oMath>
                  </a14:m>
                  <a:endParaRPr lang="zh-TW" altLang="en-US" sz="2400" dirty="0"/>
                </a:p>
              </p:txBody>
            </p:sp>
          </mc:Choice>
          <mc:Fallback>
            <p:sp>
              <p:nvSpPr>
                <p:cNvPr id="45" name="菱形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0406" y="369776"/>
                  <a:ext cx="2686454" cy="1488903"/>
                </a:xfrm>
                <a:prstGeom prst="diamond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直線單箭頭接點 46"/>
            <p:cNvCxnSpPr>
              <a:stCxn id="45" idx="2"/>
            </p:cNvCxnSpPr>
            <p:nvPr/>
          </p:nvCxnSpPr>
          <p:spPr>
            <a:xfrm>
              <a:off x="3313633" y="1858679"/>
              <a:ext cx="0" cy="128019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>
            <a:off x="2890926" y="2618917"/>
            <a:ext cx="1701168" cy="1543237"/>
            <a:chOff x="2890926" y="2618917"/>
            <a:chExt cx="1701168" cy="1543237"/>
          </a:xfrm>
        </p:grpSpPr>
        <p:cxnSp>
          <p:nvCxnSpPr>
            <p:cNvPr id="19" name="直線接點 18"/>
            <p:cNvCxnSpPr>
              <a:stCxn id="3" idx="6"/>
            </p:cNvCxnSpPr>
            <p:nvPr/>
          </p:nvCxnSpPr>
          <p:spPr>
            <a:xfrm>
              <a:off x="2890926" y="3375002"/>
              <a:ext cx="79662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/>
            <p:nvPr/>
          </p:nvCxnSpPr>
          <p:spPr>
            <a:xfrm flipV="1">
              <a:off x="3687550" y="2618917"/>
              <a:ext cx="740434" cy="75608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>
              <a:off x="3687550" y="3373250"/>
              <a:ext cx="867392" cy="78890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文字方塊 47"/>
            <p:cNvSpPr txBox="1"/>
            <p:nvPr/>
          </p:nvSpPr>
          <p:spPr>
            <a:xfrm>
              <a:off x="3944022" y="316428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split</a:t>
              </a:r>
              <a:endParaRPr lang="zh-TW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/>
              <p:cNvSpPr txBox="1"/>
              <p:nvPr/>
            </p:nvSpPr>
            <p:spPr>
              <a:xfrm>
                <a:off x="1347290" y="4675792"/>
                <a:ext cx="648072" cy="39074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290" y="4675792"/>
                <a:ext cx="648072" cy="3907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群組 63"/>
          <p:cNvGrpSpPr/>
          <p:nvPr/>
        </p:nvGrpSpPr>
        <p:grpSpPr>
          <a:xfrm>
            <a:off x="4554942" y="1268760"/>
            <a:ext cx="1533087" cy="4469550"/>
            <a:chOff x="4554942" y="1268760"/>
            <a:chExt cx="1533087" cy="4469550"/>
          </a:xfrm>
        </p:grpSpPr>
        <p:sp>
          <p:nvSpPr>
            <p:cNvPr id="25" name="橢圓 24"/>
            <p:cNvSpPr/>
            <p:nvPr/>
          </p:nvSpPr>
          <p:spPr>
            <a:xfrm>
              <a:off x="4554942" y="1818182"/>
              <a:ext cx="1503280" cy="1385446"/>
            </a:xfrm>
            <a:prstGeom prst="ellipse">
              <a:avLst/>
            </a:prstGeom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5010078" y="2166572"/>
              <a:ext cx="216024" cy="21602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4824028" y="2510905"/>
              <a:ext cx="216024" cy="21602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5235722" y="2726930"/>
              <a:ext cx="216024" cy="21602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橢圓 30"/>
            <p:cNvSpPr/>
            <p:nvPr/>
          </p:nvSpPr>
          <p:spPr>
            <a:xfrm>
              <a:off x="5451746" y="2166572"/>
              <a:ext cx="216024" cy="21602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4584749" y="3681094"/>
              <a:ext cx="1503280" cy="1385446"/>
            </a:xfrm>
            <a:prstGeom prst="ellipse">
              <a:avLst/>
            </a:prstGeom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4912384" y="4054142"/>
              <a:ext cx="216024" cy="21602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5281228" y="3963914"/>
              <a:ext cx="216024" cy="21602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5132256" y="4698896"/>
              <a:ext cx="216024" cy="21602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5281228" y="4288189"/>
              <a:ext cx="216024" cy="21602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4793244" y="4417032"/>
              <a:ext cx="216024" cy="21602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5729978" y="4374320"/>
              <a:ext cx="216024" cy="21602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文字方塊 52"/>
                <p:cNvSpPr txBox="1"/>
                <p:nvPr/>
              </p:nvSpPr>
              <p:spPr>
                <a:xfrm>
                  <a:off x="4916012" y="1268760"/>
                  <a:ext cx="855444" cy="390748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𝑞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53" name="文字方塊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6012" y="1268760"/>
                  <a:ext cx="855444" cy="39074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文字方塊 53"/>
                <p:cNvSpPr txBox="1"/>
                <p:nvPr/>
              </p:nvSpPr>
              <p:spPr>
                <a:xfrm>
                  <a:off x="4990867" y="5347562"/>
                  <a:ext cx="921758" cy="390748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𝑞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zh-TW" altLang="en-US" b="0" i="1" smtClean="0">
                                    <a:latin typeface="Cambria Math"/>
                                  </a:rPr>
                                  <m:t>𝛼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54" name="文字方塊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0867" y="5347562"/>
                  <a:ext cx="921758" cy="39074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714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55" name="表格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2518"/>
              </p:ext>
            </p:extLst>
          </p:nvPr>
        </p:nvGraphicFramePr>
        <p:xfrm>
          <a:off x="7092280" y="1818182"/>
          <a:ext cx="936105" cy="3607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035"/>
                <a:gridCol w="312035"/>
                <a:gridCol w="312035"/>
              </a:tblGrid>
              <a:tr h="45093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09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09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09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09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09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09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093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7" name="直線單箭頭接點 56"/>
          <p:cNvCxnSpPr>
            <a:stCxn id="25" idx="6"/>
          </p:cNvCxnSpPr>
          <p:nvPr/>
        </p:nvCxnSpPr>
        <p:spPr>
          <a:xfrm>
            <a:off x="6058222" y="2510905"/>
            <a:ext cx="81803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>
            <a:off x="6113525" y="4441704"/>
            <a:ext cx="81803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6732240" y="1290176"/>
                <a:ext cx="2232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Review table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290176"/>
                <a:ext cx="2232248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4087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01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16</a:t>
            </a:fld>
            <a:endParaRPr lang="zh-TW" altLang="en-US"/>
          </a:p>
        </p:txBody>
      </p:sp>
      <p:grpSp>
        <p:nvGrpSpPr>
          <p:cNvPr id="47" name="群組 46"/>
          <p:cNvGrpSpPr/>
          <p:nvPr/>
        </p:nvGrpSpPr>
        <p:grpSpPr>
          <a:xfrm>
            <a:off x="179512" y="949370"/>
            <a:ext cx="2821252" cy="4193283"/>
            <a:chOff x="179512" y="949370"/>
            <a:chExt cx="2821252" cy="4193283"/>
          </a:xfrm>
        </p:grpSpPr>
        <p:cxnSp>
          <p:nvCxnSpPr>
            <p:cNvPr id="3" name="直線單箭頭接點 2"/>
            <p:cNvCxnSpPr/>
            <p:nvPr/>
          </p:nvCxnSpPr>
          <p:spPr>
            <a:xfrm>
              <a:off x="179512" y="2513654"/>
              <a:ext cx="818034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單箭頭接點 3"/>
            <p:cNvCxnSpPr/>
            <p:nvPr/>
          </p:nvCxnSpPr>
          <p:spPr>
            <a:xfrm>
              <a:off x="179987" y="4458577"/>
              <a:ext cx="818034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群組 38"/>
            <p:cNvGrpSpPr/>
            <p:nvPr/>
          </p:nvGrpSpPr>
          <p:grpSpPr>
            <a:xfrm>
              <a:off x="1200564" y="3774501"/>
              <a:ext cx="1800200" cy="1368152"/>
              <a:chOff x="1383766" y="3774501"/>
              <a:chExt cx="1800200" cy="136815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383766" y="3774501"/>
                <a:ext cx="1800200" cy="1368152"/>
              </a:xfrm>
              <a:prstGeom prst="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632612" y="4005064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1763688" y="4350565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225444" y="4653136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2519729" y="4075024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38" name="群組 37"/>
            <p:cNvGrpSpPr/>
            <p:nvPr/>
          </p:nvGrpSpPr>
          <p:grpSpPr>
            <a:xfrm>
              <a:off x="588529" y="949370"/>
              <a:ext cx="2368732" cy="2248360"/>
              <a:chOff x="835116" y="949370"/>
              <a:chExt cx="2368732" cy="2248360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403648" y="1829578"/>
                <a:ext cx="1800200" cy="1368152"/>
              </a:xfrm>
              <a:prstGeom prst="rect">
                <a:avLst/>
              </a:prstGeom>
              <a:ln w="381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763688" y="2132856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628056" y="2742456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068488" y="2437656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2139850" y="2742456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648531" y="2872405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2582560" y="2024844"/>
                <a:ext cx="288032" cy="21602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3" name="直線接點 22"/>
              <p:cNvCxnSpPr/>
              <p:nvPr/>
            </p:nvCxnSpPr>
            <p:spPr>
              <a:xfrm flipH="1" flipV="1">
                <a:off x="1403648" y="1268760"/>
                <a:ext cx="372980" cy="864096"/>
              </a:xfrm>
              <a:prstGeom prst="line">
                <a:avLst/>
              </a:prstGeom>
              <a:ln w="1270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4" name="文字方塊 23"/>
              <p:cNvSpPr txBox="1"/>
              <p:nvPr/>
            </p:nvSpPr>
            <p:spPr>
              <a:xfrm>
                <a:off x="835116" y="949370"/>
                <a:ext cx="12166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product</a:t>
                </a:r>
                <a:endParaRPr lang="zh-TW" altLang="en-US" dirty="0"/>
              </a:p>
            </p:txBody>
          </p:sp>
        </p:grpSp>
      </p:grpSp>
      <p:grpSp>
        <p:nvGrpSpPr>
          <p:cNvPr id="48" name="群組 47"/>
          <p:cNvGrpSpPr/>
          <p:nvPr/>
        </p:nvGrpSpPr>
        <p:grpSpPr>
          <a:xfrm>
            <a:off x="3037106" y="1884228"/>
            <a:ext cx="2585783" cy="3101417"/>
            <a:chOff x="3037106" y="1884228"/>
            <a:chExt cx="2585783" cy="3101417"/>
          </a:xfrm>
        </p:grpSpPr>
        <p:sp>
          <p:nvSpPr>
            <p:cNvPr id="25" name="圓角矩形 24"/>
            <p:cNvSpPr/>
            <p:nvPr/>
          </p:nvSpPr>
          <p:spPr>
            <a:xfrm>
              <a:off x="3995936" y="1884228"/>
              <a:ext cx="1609018" cy="10961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R</a:t>
              </a:r>
              <a:r>
                <a:rPr lang="en-US" altLang="zh-TW" dirty="0" smtClean="0"/>
                <a:t>ANK</a:t>
              </a:r>
              <a:r>
                <a:rPr lang="en-US" altLang="zh-TW" sz="2400" dirty="0" smtClean="0"/>
                <a:t>SVM</a:t>
              </a:r>
              <a:endParaRPr lang="zh-TW" altLang="en-US" sz="2400" dirty="0"/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4013871" y="3889456"/>
              <a:ext cx="1609018" cy="1096189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R</a:t>
              </a:r>
              <a:r>
                <a:rPr lang="en-US" altLang="zh-TW" dirty="0" smtClean="0"/>
                <a:t>ANK</a:t>
              </a:r>
              <a:r>
                <a:rPr lang="en-US" altLang="zh-TW" sz="2400" dirty="0" smtClean="0"/>
                <a:t>SVM</a:t>
              </a:r>
              <a:endParaRPr lang="zh-TW" altLang="en-US" sz="2400" dirty="0"/>
            </a:p>
          </p:txBody>
        </p:sp>
        <p:cxnSp>
          <p:nvCxnSpPr>
            <p:cNvPr id="29" name="直線單箭頭接點 28"/>
            <p:cNvCxnSpPr/>
            <p:nvPr/>
          </p:nvCxnSpPr>
          <p:spPr>
            <a:xfrm>
              <a:off x="3037106" y="2443670"/>
              <a:ext cx="818034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/>
            <p:nvPr/>
          </p:nvCxnSpPr>
          <p:spPr>
            <a:xfrm>
              <a:off x="3037581" y="4458576"/>
              <a:ext cx="818034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群組 49"/>
          <p:cNvGrpSpPr/>
          <p:nvPr/>
        </p:nvGrpSpPr>
        <p:grpSpPr>
          <a:xfrm>
            <a:off x="7249147" y="2443671"/>
            <a:ext cx="1724285" cy="2014906"/>
            <a:chOff x="7249147" y="2443671"/>
            <a:chExt cx="1724285" cy="2014906"/>
          </a:xfrm>
        </p:grpSpPr>
        <p:cxnSp>
          <p:nvCxnSpPr>
            <p:cNvPr id="41" name="直線單箭頭接點 40"/>
            <p:cNvCxnSpPr/>
            <p:nvPr/>
          </p:nvCxnSpPr>
          <p:spPr>
            <a:xfrm>
              <a:off x="7249147" y="2443671"/>
              <a:ext cx="563213" cy="6096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文字方塊 41"/>
            <p:cNvSpPr txBox="1"/>
            <p:nvPr/>
          </p:nvSpPr>
          <p:spPr>
            <a:xfrm>
              <a:off x="7893312" y="3088429"/>
              <a:ext cx="10801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Count payoff</a:t>
              </a:r>
              <a:endParaRPr lang="zh-TW" altLang="en-US" sz="2400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 rot="16200000">
              <a:off x="7307635" y="3907465"/>
              <a:ext cx="492624" cy="6096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群組 48"/>
          <p:cNvGrpSpPr/>
          <p:nvPr/>
        </p:nvGrpSpPr>
        <p:grpSpPr>
          <a:xfrm>
            <a:off x="5667090" y="1037927"/>
            <a:ext cx="2145270" cy="4130858"/>
            <a:chOff x="5667090" y="1037927"/>
            <a:chExt cx="2145270" cy="4130858"/>
          </a:xfrm>
        </p:grpSpPr>
        <p:sp>
          <p:nvSpPr>
            <p:cNvPr id="34" name="矩形 33"/>
            <p:cNvSpPr/>
            <p:nvPr/>
          </p:nvSpPr>
          <p:spPr>
            <a:xfrm>
              <a:off x="6517699" y="3562569"/>
              <a:ext cx="576064" cy="1606216"/>
            </a:xfrm>
            <a:prstGeom prst="rect">
              <a:avLst/>
            </a:prstGeom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</a:p>
            <a:p>
              <a:pPr algn="ctr"/>
              <a:r>
                <a:rPr lang="en-US" altLang="zh-TW" dirty="0" smtClean="0"/>
                <a:t>B</a:t>
              </a:r>
            </a:p>
            <a:p>
              <a:pPr algn="ctr"/>
              <a:r>
                <a:rPr lang="en-US" altLang="zh-TW" dirty="0" smtClean="0"/>
                <a:t>D</a:t>
              </a:r>
            </a:p>
            <a:p>
              <a:pPr algn="ctr"/>
              <a:r>
                <a:rPr lang="en-US" altLang="zh-TW" dirty="0"/>
                <a:t>C</a:t>
              </a:r>
            </a:p>
            <a:p>
              <a:pPr algn="ctr"/>
              <a:r>
                <a:rPr lang="en-US" altLang="zh-TW" sz="800" dirty="0" smtClean="0"/>
                <a:t>.</a:t>
              </a:r>
            </a:p>
            <a:p>
              <a:pPr algn="ctr"/>
              <a:r>
                <a:rPr lang="en-US" altLang="zh-TW" sz="800" dirty="0" smtClean="0"/>
                <a:t>.</a:t>
              </a:r>
            </a:p>
            <a:p>
              <a:pPr algn="ctr"/>
              <a:r>
                <a:rPr lang="en-US" altLang="zh-TW" sz="800" dirty="0"/>
                <a:t>.</a:t>
              </a:r>
              <a:endParaRPr lang="zh-TW" altLang="en-US" sz="800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6517699" y="1676290"/>
              <a:ext cx="576064" cy="1606216"/>
            </a:xfrm>
            <a:prstGeom prst="rect">
              <a:avLst/>
            </a:prstGeom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F</a:t>
              </a:r>
              <a:endParaRPr lang="en-US" altLang="zh-TW" dirty="0" smtClean="0"/>
            </a:p>
            <a:p>
              <a:pPr algn="ctr"/>
              <a:r>
                <a:rPr lang="en-US" altLang="zh-TW" dirty="0" smtClean="0"/>
                <a:t>B</a:t>
              </a:r>
            </a:p>
            <a:p>
              <a:pPr algn="ctr"/>
              <a:r>
                <a:rPr lang="en-US" altLang="zh-TW" dirty="0"/>
                <a:t>E</a:t>
              </a:r>
              <a:endParaRPr lang="en-US" altLang="zh-TW" dirty="0" smtClean="0"/>
            </a:p>
            <a:p>
              <a:pPr algn="ctr"/>
              <a:r>
                <a:rPr lang="en-US" altLang="zh-TW" dirty="0"/>
                <a:t>A</a:t>
              </a:r>
            </a:p>
            <a:p>
              <a:pPr algn="ctr"/>
              <a:r>
                <a:rPr lang="en-US" altLang="zh-TW" sz="800" dirty="0" smtClean="0"/>
                <a:t>.</a:t>
              </a:r>
            </a:p>
            <a:p>
              <a:pPr algn="ctr"/>
              <a:r>
                <a:rPr lang="en-US" altLang="zh-TW" sz="800" dirty="0" smtClean="0"/>
                <a:t>.</a:t>
              </a:r>
            </a:p>
            <a:p>
              <a:pPr algn="ctr"/>
              <a:r>
                <a:rPr lang="en-US" altLang="zh-TW" sz="800" dirty="0"/>
                <a:t>.</a:t>
              </a:r>
              <a:endParaRPr lang="zh-TW" altLang="en-US" sz="800" dirty="0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6228184" y="1037927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Rank list </a:t>
              </a:r>
              <a:endParaRPr lang="zh-TW" altLang="en-US" sz="2400" dirty="0"/>
            </a:p>
          </p:txBody>
        </p:sp>
        <p:cxnSp>
          <p:nvCxnSpPr>
            <p:cNvPr id="45" name="直線單箭頭接點 44"/>
            <p:cNvCxnSpPr/>
            <p:nvPr/>
          </p:nvCxnSpPr>
          <p:spPr>
            <a:xfrm>
              <a:off x="5667090" y="2385864"/>
              <a:ext cx="818034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/>
            <p:nvPr/>
          </p:nvCxnSpPr>
          <p:spPr>
            <a:xfrm>
              <a:off x="5699665" y="4413031"/>
              <a:ext cx="818034" cy="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/>
              <p:cNvSpPr txBox="1"/>
              <p:nvPr/>
            </p:nvSpPr>
            <p:spPr>
              <a:xfrm>
                <a:off x="589004" y="5561712"/>
                <a:ext cx="82314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/>
                  <a:t>C</a:t>
                </a:r>
                <a:r>
                  <a:rPr lang="en-US" altLang="zh-TW" sz="2000" dirty="0" smtClean="0"/>
                  <a:t>onsider </a:t>
                </a:r>
                <a:r>
                  <a:rPr lang="en-US" altLang="zh-TW" sz="2000" dirty="0"/>
                  <a:t>all possible user </a:t>
                </a:r>
                <a:r>
                  <a:rPr lang="en-US" altLang="zh-TW" sz="2000" dirty="0" smtClean="0">
                    <a:solidFill>
                      <a:srgbClr val="FF0000"/>
                    </a:solidFill>
                  </a:rPr>
                  <a:t>attributes </a:t>
                </a:r>
                <a14:m>
                  <m:oMath xmlns:m="http://schemas.openxmlformats.org/officeDocument/2006/math">
                    <m:r>
                      <a:rPr lang="zh-TW" altLang="en-US" sz="2000" i="1" smtClean="0">
                        <a:solidFill>
                          <a:srgbClr val="FF0000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TW" sz="2000" dirty="0" smtClean="0"/>
                  <a:t>, and </a:t>
                </a:r>
                <a:r>
                  <a:rPr lang="en-US" altLang="zh-TW" sz="2000" dirty="0"/>
                  <a:t>choose as splitter the one that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maximizes the pay-off</a:t>
                </a:r>
                <a:r>
                  <a:rPr lang="en-US" altLang="zh-TW" sz="2000" dirty="0"/>
                  <a:t>.</a:t>
                </a:r>
                <a:endParaRPr lang="zh-TW" altLang="en-US" sz="2000" dirty="0"/>
              </a:p>
            </p:txBody>
          </p:sp>
        </mc:Choice>
        <mc:Fallback xmlns=""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04" y="5561712"/>
                <a:ext cx="8231468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815" t="-4310" b="-14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7312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AutoNum type="circleNumWdWhitePlain" startAt="3"/>
            </a:pPr>
            <a:r>
              <a:rPr lang="en-US" altLang="zh-TW" dirty="0"/>
              <a:t>Stopping </a:t>
            </a:r>
            <a:r>
              <a:rPr lang="en-US" altLang="zh-TW" dirty="0" smtClean="0"/>
              <a:t>criterion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altLang="zh-TW" dirty="0"/>
              <a:t>G</a:t>
            </a:r>
            <a:r>
              <a:rPr lang="en-US" altLang="zh-TW" dirty="0" smtClean="0"/>
              <a:t>row the tree to its “entirety”</a:t>
            </a:r>
          </a:p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en-US" altLang="zh-TW" dirty="0" smtClean="0"/>
              <a:t>Post-pruning</a:t>
            </a:r>
          </a:p>
          <a:p>
            <a:pPr marL="792000" indent="-360000">
              <a:buFont typeface="Wingdings" panose="05000000000000000000" pitchFamily="2" charset="2"/>
              <a:buChar char=""/>
            </a:pPr>
            <a:r>
              <a:rPr lang="en-US" altLang="zh-TW" dirty="0" smtClean="0"/>
              <a:t>If a node’s child node is split by the “near-</a:t>
            </a:r>
            <a:r>
              <a:rPr lang="en-US" altLang="zh-TW" dirty="0" err="1" smtClean="0"/>
              <a:t>synonomous</a:t>
            </a:r>
            <a:r>
              <a:rPr lang="en-US" altLang="zh-TW" dirty="0" smtClean="0"/>
              <a:t>” tag         trim the child node</a:t>
            </a:r>
          </a:p>
          <a:p>
            <a:pPr marL="43200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Example: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菱形 4"/>
          <p:cNvSpPr/>
          <p:nvPr/>
        </p:nvSpPr>
        <p:spPr>
          <a:xfrm>
            <a:off x="2699792" y="3356992"/>
            <a:ext cx="1440160" cy="1080120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travel</a:t>
            </a:r>
            <a:endParaRPr lang="zh-TW" altLang="en-US" dirty="0"/>
          </a:p>
        </p:txBody>
      </p:sp>
      <p:cxnSp>
        <p:nvCxnSpPr>
          <p:cNvPr id="7" name="肘形接點 6"/>
          <p:cNvCxnSpPr/>
          <p:nvPr/>
        </p:nvCxnSpPr>
        <p:spPr>
          <a:xfrm rot="10800000" flipV="1">
            <a:off x="2123728" y="3897052"/>
            <a:ext cx="576064" cy="540060"/>
          </a:xfrm>
          <a:prstGeom prst="bentConnector3">
            <a:avLst>
              <a:gd name="adj1" fmla="val 996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菱形 8"/>
          <p:cNvSpPr/>
          <p:nvPr/>
        </p:nvSpPr>
        <p:spPr>
          <a:xfrm>
            <a:off x="1151619" y="4445094"/>
            <a:ext cx="1944215" cy="1080120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vacation</a:t>
            </a:r>
            <a:endParaRPr lang="zh-TW" altLang="en-US" dirty="0"/>
          </a:p>
        </p:txBody>
      </p:sp>
      <p:sp>
        <p:nvSpPr>
          <p:cNvPr id="12" name="向右箭號 11"/>
          <p:cNvSpPr/>
          <p:nvPr/>
        </p:nvSpPr>
        <p:spPr>
          <a:xfrm>
            <a:off x="2051720" y="278092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肘形接點 12"/>
          <p:cNvCxnSpPr/>
          <p:nvPr/>
        </p:nvCxnSpPr>
        <p:spPr>
          <a:xfrm rot="10800000" flipH="1" flipV="1">
            <a:off x="4139953" y="3887296"/>
            <a:ext cx="576064" cy="540060"/>
          </a:xfrm>
          <a:prstGeom prst="bentConnector3">
            <a:avLst>
              <a:gd name="adj1" fmla="val 996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肘形接點 13"/>
          <p:cNvCxnSpPr/>
          <p:nvPr/>
        </p:nvCxnSpPr>
        <p:spPr>
          <a:xfrm rot="5400000">
            <a:off x="760575" y="5134171"/>
            <a:ext cx="540060" cy="242027"/>
          </a:xfrm>
          <a:prstGeom prst="bentConnector3">
            <a:avLst>
              <a:gd name="adj1" fmla="val 1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肘形接點 16"/>
          <p:cNvCxnSpPr/>
          <p:nvPr/>
        </p:nvCxnSpPr>
        <p:spPr>
          <a:xfrm rot="16200000" flipH="1">
            <a:off x="2946818" y="5134171"/>
            <a:ext cx="540060" cy="242027"/>
          </a:xfrm>
          <a:prstGeom prst="bentConnector3">
            <a:avLst>
              <a:gd name="adj1" fmla="val 1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乘號 19"/>
          <p:cNvSpPr/>
          <p:nvPr/>
        </p:nvSpPr>
        <p:spPr>
          <a:xfrm>
            <a:off x="2123726" y="4917198"/>
            <a:ext cx="722343" cy="1289292"/>
          </a:xfrm>
          <a:prstGeom prst="mathMultiply">
            <a:avLst>
              <a:gd name="adj1" fmla="val 927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5868144" y="4985155"/>
            <a:ext cx="2427837" cy="70788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 smtClean="0"/>
              <a:t>Employ pruning rules on the validation set.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724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Method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Datasets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Car datasets</a:t>
            </a:r>
          </a:p>
          <a:p>
            <a:pPr lvl="1">
              <a:buFont typeface="Gill Sans MT" panose="020B0502020104020203" pitchFamily="34" charset="0"/>
              <a:buChar char="•"/>
            </a:pPr>
            <a:r>
              <a:rPr lang="en-US" altLang="zh-TW" sz="2200" dirty="0" smtClean="0"/>
              <a:t>Yahoo! Autos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200" dirty="0" smtClean="0"/>
              <a:t>606 cars, 60 attributes</a:t>
            </a:r>
          </a:p>
          <a:p>
            <a:pPr lvl="1">
              <a:buFont typeface="Gill Sans MT" panose="020B0502020104020203" pitchFamily="34" charset="0"/>
              <a:buChar char="•"/>
            </a:pPr>
            <a:r>
              <a:rPr lang="en-US" altLang="zh-TW" sz="2200" dirty="0" smtClean="0"/>
              <a:t>2180 reviews</a:t>
            </a:r>
          </a:p>
          <a:p>
            <a:pPr lvl="1">
              <a:buFont typeface="Gill Sans MT" panose="020B0502020104020203" pitchFamily="34" charset="0"/>
              <a:buChar char="•"/>
            </a:pPr>
            <a:r>
              <a:rPr lang="en-US" altLang="zh-TW" sz="2200" dirty="0" smtClean="0"/>
              <a:t>2180 user, 15 tags (as attributes)</a:t>
            </a:r>
          </a:p>
          <a:p>
            <a:pPr marL="594360" lvl="2" indent="0">
              <a:buNone/>
            </a:pPr>
            <a:r>
              <a:rPr lang="en-US" altLang="zh-TW" sz="1900" dirty="0"/>
              <a:t>E</a:t>
            </a:r>
            <a:r>
              <a:rPr lang="en-US" altLang="zh-TW" sz="1900" dirty="0" smtClean="0"/>
              <a:t>x</a:t>
            </a:r>
            <a:r>
              <a:rPr lang="zh-TW" altLang="en-US" sz="1900" dirty="0" smtClean="0"/>
              <a:t>：</a:t>
            </a:r>
            <a:r>
              <a:rPr lang="en-US" altLang="zh-TW" sz="1900" dirty="0" smtClean="0"/>
              <a:t>fuel economy, comfortable interior, stylish exterior</a:t>
            </a:r>
            <a:endParaRPr lang="en-US" altLang="zh-TW" sz="1900" dirty="0"/>
          </a:p>
          <a:p>
            <a:pPr marL="514350" indent="-514350">
              <a:buFont typeface="+mj-lt"/>
              <a:buAutoNum type="arabicPeriod" startAt="2"/>
            </a:pPr>
            <a:r>
              <a:rPr lang="en-US" altLang="zh-TW" dirty="0"/>
              <a:t>Camera datasets</a:t>
            </a:r>
          </a:p>
          <a:p>
            <a:pPr lvl="1">
              <a:buFont typeface="Gill Sans MT" panose="020B0502020104020203" pitchFamily="34" charset="0"/>
              <a:buChar char="•"/>
            </a:pPr>
            <a:r>
              <a:rPr lang="en-US" altLang="zh-TW" sz="2200" dirty="0" smtClean="0"/>
              <a:t>Flickr </a:t>
            </a:r>
            <a:r>
              <a:rPr lang="en-US" altLang="zh-TW" sz="2200" dirty="0"/>
              <a:t>tags</a:t>
            </a:r>
          </a:p>
          <a:p>
            <a:pPr lvl="1">
              <a:buFont typeface="Gill Sans MT" panose="020B0502020104020203" pitchFamily="34" charset="0"/>
              <a:buChar char="•"/>
            </a:pPr>
            <a:r>
              <a:rPr lang="en-US" altLang="zh-TW" sz="2200" dirty="0"/>
              <a:t>645 </a:t>
            </a:r>
            <a:r>
              <a:rPr lang="en-US" altLang="zh-TW" sz="2200" dirty="0" smtClean="0"/>
              <a:t>cameras (CNET)</a:t>
            </a:r>
            <a:endParaRPr lang="en-US" altLang="zh-TW" sz="2200" dirty="0"/>
          </a:p>
          <a:p>
            <a:pPr lvl="1">
              <a:buFont typeface="Gill Sans MT" panose="020B0502020104020203" pitchFamily="34" charset="0"/>
              <a:buChar char="•"/>
            </a:pPr>
            <a:r>
              <a:rPr lang="en-US" altLang="zh-TW" sz="2200" dirty="0"/>
              <a:t>11468 reviews</a:t>
            </a:r>
          </a:p>
          <a:p>
            <a:pPr lvl="1">
              <a:buFont typeface="Gill Sans MT" panose="020B0502020104020203" pitchFamily="34" charset="0"/>
              <a:buChar char="•"/>
            </a:pPr>
            <a:r>
              <a:rPr lang="en-US" altLang="zh-TW" sz="2200" dirty="0"/>
              <a:t>5647 user, 25 topic tags (as attributes)</a:t>
            </a:r>
          </a:p>
          <a:p>
            <a:pPr marL="594360" lvl="2" indent="0">
              <a:buNone/>
            </a:pPr>
            <a:r>
              <a:rPr lang="en-US" altLang="zh-TW" sz="1900" dirty="0"/>
              <a:t>Ex</a:t>
            </a:r>
            <a:r>
              <a:rPr lang="zh-TW" altLang="en-US" sz="1900" dirty="0"/>
              <a:t>：</a:t>
            </a:r>
            <a:r>
              <a:rPr lang="en-US" altLang="zh-TW" sz="1900" dirty="0"/>
              <a:t>food topic (tags</a:t>
            </a:r>
            <a:r>
              <a:rPr lang="zh-TW" altLang="en-US" sz="1900" dirty="0"/>
              <a:t>：</a:t>
            </a:r>
            <a:r>
              <a:rPr lang="en-US" altLang="zh-TW" sz="1900" dirty="0"/>
              <a:t>fruit, market)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altLang="zh-TW" dirty="0"/>
              <a:t>Synthetic datasets</a:t>
            </a:r>
          </a:p>
          <a:p>
            <a:pPr lvl="1">
              <a:buFont typeface="Gill Sans MT" panose="020B0502020104020203" pitchFamily="34" charset="0"/>
              <a:buChar char="•"/>
            </a:pPr>
            <a:r>
              <a:rPr lang="en-US" altLang="zh-TW" dirty="0"/>
              <a:t>200 </a:t>
            </a:r>
            <a:r>
              <a:rPr lang="en-US" altLang="zh-TW" dirty="0" smtClean="0"/>
              <a:t>products, 4000 comments, 1000 </a:t>
            </a:r>
            <a:r>
              <a:rPr lang="en-US" altLang="zh-TW" dirty="0"/>
              <a:t>users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15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9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setup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S</a:t>
            </a:r>
            <a:r>
              <a:rPr lang="en-US" altLang="zh-TW" sz="1800" dirty="0" smtClean="0"/>
              <a:t>HOPPING</a:t>
            </a:r>
            <a:r>
              <a:rPr lang="en-US" altLang="zh-TW" dirty="0" smtClean="0"/>
              <a:t>A</a:t>
            </a:r>
            <a:r>
              <a:rPr lang="en-US" altLang="zh-TW" sz="1800" dirty="0" smtClean="0"/>
              <a:t>DVISOR</a:t>
            </a:r>
          </a:p>
          <a:p>
            <a:pPr lvl="1">
              <a:buFont typeface="Wingdings 3" panose="05040102010807070707" pitchFamily="18" charset="2"/>
              <a:buChar char=""/>
            </a:pPr>
            <a:r>
              <a:rPr lang="en-US" altLang="zh-TW" dirty="0" smtClean="0"/>
              <a:t>Author’s method</a:t>
            </a:r>
          </a:p>
          <a:p>
            <a:pPr marL="274320" lvl="1" indent="0">
              <a:buNone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R</a:t>
            </a:r>
            <a:r>
              <a:rPr lang="en-US" altLang="zh-TW" sz="1800" dirty="0" smtClean="0"/>
              <a:t>ANK</a:t>
            </a:r>
            <a:r>
              <a:rPr lang="en-US" altLang="zh-TW" dirty="0" smtClean="0"/>
              <a:t>SVM</a:t>
            </a:r>
          </a:p>
          <a:p>
            <a:pPr lvl="1">
              <a:buFont typeface="Wingdings 3" panose="05040102010807070707" pitchFamily="18" charset="2"/>
              <a:buChar char="Ú"/>
            </a:pPr>
            <a:r>
              <a:rPr lang="en-US" altLang="zh-TW" dirty="0" smtClean="0"/>
              <a:t>The ranked list returned by S</a:t>
            </a:r>
            <a:r>
              <a:rPr lang="en-US" altLang="zh-TW" sz="1600" dirty="0" smtClean="0"/>
              <a:t>HOPPING</a:t>
            </a:r>
            <a:r>
              <a:rPr lang="en-US" altLang="zh-TW" dirty="0" smtClean="0"/>
              <a:t>A</a:t>
            </a:r>
            <a:r>
              <a:rPr lang="en-US" altLang="zh-TW" sz="1600" dirty="0" smtClean="0"/>
              <a:t>DVISOR</a:t>
            </a:r>
            <a:r>
              <a:rPr lang="en-US" altLang="zh-TW" dirty="0" smtClean="0"/>
              <a:t> at the root</a:t>
            </a:r>
          </a:p>
          <a:p>
            <a:pPr marL="274320" lvl="1" indent="0">
              <a:buNone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k-NN</a:t>
            </a:r>
          </a:p>
          <a:p>
            <a:pPr lvl="1">
              <a:buFont typeface="Wingdings 3" panose="05040102010807070707" pitchFamily="18" charset="2"/>
              <a:buChar char="Ú"/>
            </a:pPr>
            <a:r>
              <a:rPr lang="en-US" altLang="zh-TW" dirty="0"/>
              <a:t> k-nearest neighbors </a:t>
            </a:r>
            <a:r>
              <a:rPr lang="en-US" altLang="zh-TW" dirty="0" smtClean="0"/>
              <a:t>algorithm</a:t>
            </a:r>
          </a:p>
          <a:p>
            <a:pPr marL="274320" lvl="1" indent="0">
              <a:buNone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 smtClean="0"/>
              <a:t>SA.k</a:t>
            </a:r>
            <a:r>
              <a:rPr lang="en-US" altLang="zh-TW" dirty="0" smtClean="0"/>
              <a:t>-NN</a:t>
            </a:r>
          </a:p>
          <a:p>
            <a:pPr lvl="1">
              <a:buFont typeface="Wingdings 3" panose="05040102010807070707" pitchFamily="18" charset="2"/>
              <a:buChar char="Ú"/>
            </a:pPr>
            <a:r>
              <a:rPr lang="en-US" altLang="zh-TW" dirty="0" smtClean="0"/>
              <a:t>Features are selected from</a:t>
            </a:r>
            <a:r>
              <a:rPr lang="zh-TW" altLang="en-US" dirty="0" smtClean="0"/>
              <a:t> </a:t>
            </a:r>
            <a:r>
              <a:rPr lang="en-US" altLang="zh-TW" dirty="0" smtClean="0"/>
              <a:t>S</a:t>
            </a:r>
            <a:r>
              <a:rPr lang="en-US" altLang="zh-TW" sz="1600" dirty="0" smtClean="0"/>
              <a:t>HOPPING</a:t>
            </a:r>
            <a:r>
              <a:rPr lang="en-US" altLang="zh-TW" dirty="0" smtClean="0"/>
              <a:t>A</a:t>
            </a:r>
            <a:r>
              <a:rPr lang="en-US" altLang="zh-TW" sz="1600" dirty="0" smtClean="0"/>
              <a:t>DVISOR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932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Quality evaluation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21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304" y="2053620"/>
            <a:ext cx="7680855" cy="172819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6016" y="5013176"/>
            <a:ext cx="2798644" cy="1074206"/>
          </a:xfrm>
          <a:prstGeom prst="rect">
            <a:avLst/>
          </a:prstGeom>
        </p:spPr>
      </p:pic>
      <p:cxnSp>
        <p:nvCxnSpPr>
          <p:cNvPr id="8" name="直線接點 7"/>
          <p:cNvCxnSpPr/>
          <p:nvPr/>
        </p:nvCxnSpPr>
        <p:spPr>
          <a:xfrm flipH="1">
            <a:off x="1835696" y="3684992"/>
            <a:ext cx="75815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628304" y="4437112"/>
            <a:ext cx="1495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verage MRR</a:t>
            </a:r>
            <a:endParaRPr lang="zh-TW" altLang="en-US" dirty="0"/>
          </a:p>
        </p:txBody>
      </p:sp>
      <p:grpSp>
        <p:nvGrpSpPr>
          <p:cNvPr id="18" name="群組 17"/>
          <p:cNvGrpSpPr/>
          <p:nvPr/>
        </p:nvGrpSpPr>
        <p:grpSpPr>
          <a:xfrm>
            <a:off x="4860032" y="4118957"/>
            <a:ext cx="2592288" cy="2172591"/>
            <a:chOff x="6551712" y="4067780"/>
            <a:chExt cx="2592288" cy="2172591"/>
          </a:xfrm>
        </p:grpSpPr>
        <p:sp>
          <p:nvSpPr>
            <p:cNvPr id="10" name="矩形 9"/>
            <p:cNvSpPr/>
            <p:nvPr/>
          </p:nvSpPr>
          <p:spPr>
            <a:xfrm>
              <a:off x="7380312" y="4578751"/>
              <a:ext cx="720080" cy="1661620"/>
            </a:xfrm>
            <a:prstGeom prst="rect">
              <a:avLst/>
            </a:prstGeom>
            <a:ln w="381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A</a:t>
              </a:r>
            </a:p>
            <a:p>
              <a:pPr algn="ctr"/>
              <a:r>
                <a:rPr lang="en-US" altLang="zh-TW" sz="2400" dirty="0" smtClean="0"/>
                <a:t>B</a:t>
              </a:r>
            </a:p>
            <a:p>
              <a:pPr algn="ctr"/>
              <a:r>
                <a:rPr lang="en-US" altLang="zh-TW" sz="2400" dirty="0" smtClean="0"/>
                <a:t>D</a:t>
              </a:r>
              <a:endParaRPr lang="en-US" altLang="zh-TW" sz="2400" dirty="0"/>
            </a:p>
            <a:p>
              <a:pPr algn="ctr"/>
              <a:r>
                <a:rPr lang="en-US" altLang="zh-TW" sz="1000" dirty="0" smtClean="0"/>
                <a:t>.</a:t>
              </a:r>
            </a:p>
            <a:p>
              <a:pPr algn="ctr"/>
              <a:r>
                <a:rPr lang="en-US" altLang="zh-TW" sz="1000" dirty="0" smtClean="0"/>
                <a:t>.</a:t>
              </a:r>
            </a:p>
            <a:p>
              <a:pPr algn="ctr"/>
              <a:r>
                <a:rPr lang="en-US" altLang="zh-TW" sz="1000" dirty="0"/>
                <a:t>.</a:t>
              </a:r>
              <a:endParaRPr lang="zh-TW" altLang="en-US" sz="1000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551712" y="4067780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System result ranking list</a:t>
              </a:r>
              <a:endParaRPr lang="zh-TW" altLang="en-US" dirty="0"/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011652" y="1241569"/>
            <a:ext cx="2269180" cy="2115423"/>
            <a:chOff x="6011652" y="1241569"/>
            <a:chExt cx="2269180" cy="2115423"/>
          </a:xfrm>
        </p:grpSpPr>
        <p:cxnSp>
          <p:nvCxnSpPr>
            <p:cNvPr id="11" name="直線單箭頭接點 10"/>
            <p:cNvCxnSpPr/>
            <p:nvPr/>
          </p:nvCxnSpPr>
          <p:spPr>
            <a:xfrm flipV="1">
              <a:off x="6551712" y="1628800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6156176" y="2996952"/>
              <a:ext cx="1944216" cy="36004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6011652" y="1241569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25 topics</a:t>
              </a:r>
              <a:endParaRPr lang="zh-TW" altLang="en-US" dirty="0"/>
            </a:p>
          </p:txBody>
        </p:sp>
        <p:cxnSp>
          <p:nvCxnSpPr>
            <p:cNvPr id="16" name="直線單箭頭接點 15"/>
            <p:cNvCxnSpPr/>
            <p:nvPr/>
          </p:nvCxnSpPr>
          <p:spPr>
            <a:xfrm flipV="1">
              <a:off x="7740772" y="1628800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字方塊 16"/>
            <p:cNvSpPr txBox="1"/>
            <p:nvPr/>
          </p:nvSpPr>
          <p:spPr>
            <a:xfrm>
              <a:off x="7200712" y="1241569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12 topics</a:t>
              </a:r>
              <a:endParaRPr lang="zh-TW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6804248" y="4806444"/>
                <a:ext cx="1800200" cy="823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If user prefer “B”</a:t>
                </a:r>
              </a:p>
              <a:p>
                <a:r>
                  <a:rPr lang="en-US" altLang="zh-TW" dirty="0" smtClean="0">
                    <a:sym typeface="Wingdings 3"/>
                  </a:rPr>
                  <a:t>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  <a:sym typeface="Wingdings 3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  <a:sym typeface="Wingdings 3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  <a:sym typeface="Wingdings 3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  <a:sym typeface="Wingdings 3"/>
                              </a:rPr>
                              <m:t>𝑟𝑎𝑛𝑘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  <a:sym typeface="Wingdings 3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altLang="zh-TW" b="0" i="1" smtClean="0">
                        <a:latin typeface="Cambria Math"/>
                        <a:sym typeface="Wingdings 3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sym typeface="Wingdings 3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  <a:sym typeface="Wingdings 3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  <a:sym typeface="Wingdings 3"/>
                          </a:rPr>
                          <m:t>2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806444"/>
                <a:ext cx="1800200" cy="823239"/>
              </a:xfrm>
              <a:prstGeom prst="rect">
                <a:avLst/>
              </a:prstGeom>
              <a:blipFill rotWithShape="1">
                <a:blip r:embed="rId4"/>
                <a:stretch>
                  <a:fillRect l="-2712" t="-3676" r="-6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329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evaluation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6242" y="4149080"/>
            <a:ext cx="7732204" cy="178162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888" y="1657003"/>
            <a:ext cx="8208912" cy="1834057"/>
          </a:xfrm>
          <a:prstGeom prst="rect">
            <a:avLst/>
          </a:prstGeom>
        </p:spPr>
      </p:pic>
      <p:pic>
        <p:nvPicPr>
          <p:cNvPr id="1026" name="Picture 2" descr="C:\Users\user\AppData\Local\Microsoft\Windows\Temporary Internet Files\Content.IE5\N9ZGL9U4\MC9004235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1" y="864974"/>
            <a:ext cx="491947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3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Method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/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Proposed </a:t>
            </a:r>
            <a:r>
              <a:rPr lang="en-US" altLang="zh-TW" dirty="0"/>
              <a:t>a novel </a:t>
            </a:r>
            <a:r>
              <a:rPr lang="en-US" altLang="zh-TW" dirty="0">
                <a:solidFill>
                  <a:srgbClr val="C00000"/>
                </a:solidFill>
              </a:rPr>
              <a:t>recommender </a:t>
            </a:r>
            <a:r>
              <a:rPr lang="en-US" altLang="zh-TW" dirty="0" smtClean="0">
                <a:solidFill>
                  <a:srgbClr val="C00000"/>
                </a:solidFill>
              </a:rPr>
              <a:t>system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prstClr val="black"/>
                </a:solidFill>
              </a:rPr>
              <a:t>S</a:t>
            </a:r>
            <a:r>
              <a:rPr lang="en-US" altLang="zh-TW" sz="2000" dirty="0" smtClean="0">
                <a:solidFill>
                  <a:prstClr val="black"/>
                </a:solidFill>
              </a:rPr>
              <a:t>HOPPING</a:t>
            </a:r>
            <a:r>
              <a:rPr lang="en-US" altLang="zh-TW" dirty="0" smtClean="0">
                <a:solidFill>
                  <a:prstClr val="black"/>
                </a:solidFill>
              </a:rPr>
              <a:t>A</a:t>
            </a:r>
            <a:r>
              <a:rPr lang="en-US" altLang="zh-TW" sz="2000" dirty="0" smtClean="0">
                <a:solidFill>
                  <a:prstClr val="black"/>
                </a:solidFill>
              </a:rPr>
              <a:t>DVISOR, </a:t>
            </a:r>
            <a:r>
              <a:rPr lang="en-US" altLang="zh-TW" dirty="0" smtClean="0"/>
              <a:t> </a:t>
            </a:r>
            <a:r>
              <a:rPr lang="en-US" altLang="zh-TW" dirty="0"/>
              <a:t>that </a:t>
            </a:r>
            <a:r>
              <a:rPr lang="en-US" altLang="zh-TW" dirty="0" smtClean="0"/>
              <a:t>helps users </a:t>
            </a:r>
            <a:r>
              <a:rPr lang="en-US" altLang="zh-TW" dirty="0"/>
              <a:t>to shop for technical products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endParaRPr lang="en-US" altLang="zh-TW" sz="1200" dirty="0"/>
          </a:p>
          <a:p>
            <a:r>
              <a:rPr lang="en-US" altLang="zh-TW" dirty="0">
                <a:solidFill>
                  <a:prstClr val="black"/>
                </a:solidFill>
              </a:rPr>
              <a:t>S</a:t>
            </a:r>
            <a:r>
              <a:rPr lang="en-US" altLang="zh-TW" sz="2000" dirty="0">
                <a:solidFill>
                  <a:prstClr val="black"/>
                </a:solidFill>
              </a:rPr>
              <a:t>HOPPING</a:t>
            </a:r>
            <a:r>
              <a:rPr lang="en-US" altLang="zh-TW" dirty="0">
                <a:solidFill>
                  <a:prstClr val="black"/>
                </a:solidFill>
              </a:rPr>
              <a:t>A</a:t>
            </a:r>
            <a:r>
              <a:rPr lang="en-US" altLang="zh-TW" sz="2000" dirty="0">
                <a:solidFill>
                  <a:prstClr val="black"/>
                </a:solidFill>
              </a:rPr>
              <a:t>DVISOR </a:t>
            </a:r>
            <a:r>
              <a:rPr lang="en-US" altLang="zh-TW" dirty="0" smtClean="0"/>
              <a:t>leverages </a:t>
            </a:r>
            <a:r>
              <a:rPr lang="en-US" altLang="zh-TW" dirty="0"/>
              <a:t>both </a:t>
            </a:r>
            <a:r>
              <a:rPr lang="en-US" altLang="zh-TW" dirty="0">
                <a:solidFill>
                  <a:srgbClr val="C00000"/>
                </a:solidFill>
              </a:rPr>
              <a:t>user preferences</a:t>
            </a:r>
            <a:r>
              <a:rPr lang="en-US" altLang="zh-TW" dirty="0"/>
              <a:t> and </a:t>
            </a:r>
            <a:r>
              <a:rPr lang="en-US" altLang="zh-TW" dirty="0" smtClean="0">
                <a:solidFill>
                  <a:srgbClr val="C00000"/>
                </a:solidFill>
              </a:rPr>
              <a:t>technical product </a:t>
            </a:r>
            <a:r>
              <a:rPr lang="en-US" altLang="zh-TW" dirty="0">
                <a:solidFill>
                  <a:srgbClr val="C00000"/>
                </a:solidFill>
              </a:rPr>
              <a:t>attributes </a:t>
            </a:r>
            <a:r>
              <a:rPr lang="en-US" altLang="zh-TW" dirty="0"/>
              <a:t>in order to generate its suggestions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endParaRPr lang="en-US" altLang="zh-TW" sz="1200" dirty="0"/>
          </a:p>
          <a:p>
            <a:r>
              <a:rPr lang="en-US" altLang="zh-TW" dirty="0">
                <a:solidFill>
                  <a:srgbClr val="FF0000"/>
                </a:solidFill>
              </a:rPr>
              <a:t>At each </a:t>
            </a:r>
            <a:r>
              <a:rPr lang="en-US" altLang="zh-TW" dirty="0" smtClean="0">
                <a:solidFill>
                  <a:srgbClr val="FF0000"/>
                </a:solidFill>
              </a:rPr>
              <a:t>node</a:t>
            </a:r>
            <a:r>
              <a:rPr lang="en-US" altLang="zh-TW" dirty="0" smtClean="0"/>
              <a:t>, </a:t>
            </a:r>
            <a:r>
              <a:rPr lang="en-US" altLang="zh-TW" dirty="0">
                <a:solidFill>
                  <a:prstClr val="black"/>
                </a:solidFill>
              </a:rPr>
              <a:t>S</a:t>
            </a:r>
            <a:r>
              <a:rPr lang="en-US" altLang="zh-TW" sz="2000" dirty="0">
                <a:solidFill>
                  <a:prstClr val="black"/>
                </a:solidFill>
              </a:rPr>
              <a:t>HOPPING</a:t>
            </a:r>
            <a:r>
              <a:rPr lang="en-US" altLang="zh-TW" dirty="0">
                <a:solidFill>
                  <a:prstClr val="black"/>
                </a:solidFill>
              </a:rPr>
              <a:t>A</a:t>
            </a:r>
            <a:r>
              <a:rPr lang="en-US" altLang="zh-TW" sz="2000" dirty="0">
                <a:solidFill>
                  <a:prstClr val="black"/>
                </a:solidFill>
              </a:rPr>
              <a:t>DVISOR </a:t>
            </a:r>
            <a:r>
              <a:rPr lang="en-US" altLang="zh-TW" dirty="0" smtClean="0">
                <a:solidFill>
                  <a:srgbClr val="C00000"/>
                </a:solidFill>
              </a:rPr>
              <a:t>suggests </a:t>
            </a:r>
            <a:r>
              <a:rPr lang="en-US" altLang="zh-TW" dirty="0">
                <a:solidFill>
                  <a:srgbClr val="C00000"/>
                </a:solidFill>
              </a:rPr>
              <a:t>a ranking of products</a:t>
            </a:r>
            <a:r>
              <a:rPr lang="en-US" altLang="zh-TW" dirty="0"/>
              <a:t> </a:t>
            </a:r>
            <a:r>
              <a:rPr lang="en-US" altLang="zh-TW" dirty="0" smtClean="0"/>
              <a:t>matching the </a:t>
            </a:r>
            <a:r>
              <a:rPr lang="en-US" altLang="zh-TW" dirty="0"/>
              <a:t>preferences of the </a:t>
            </a:r>
            <a:r>
              <a:rPr lang="en-US" altLang="zh-TW" dirty="0" smtClean="0"/>
              <a:t>user.</a:t>
            </a:r>
          </a:p>
          <a:p>
            <a:endParaRPr lang="en-US" altLang="zh-TW" sz="1600" dirty="0"/>
          </a:p>
          <a:p>
            <a:r>
              <a:rPr lang="en-US" altLang="zh-TW" dirty="0" smtClean="0"/>
              <a:t>Compared with </a:t>
            </a:r>
            <a:r>
              <a:rPr lang="en-US" altLang="zh-TW" dirty="0"/>
              <a:t>a baseline, and </a:t>
            </a:r>
            <a:r>
              <a:rPr lang="en-US" altLang="zh-TW" dirty="0" smtClean="0"/>
              <a:t>demonstrated the </a:t>
            </a:r>
            <a:r>
              <a:rPr lang="en-US" altLang="zh-TW" dirty="0"/>
              <a:t>effectiveness of </a:t>
            </a:r>
            <a:r>
              <a:rPr lang="en-US" altLang="zh-TW" dirty="0" smtClean="0"/>
              <a:t>the approach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126876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19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Motivation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Customers </a:t>
            </a:r>
            <a:r>
              <a:rPr lang="en-US" altLang="zh-TW" sz="2400" dirty="0"/>
              <a:t>shop online, from their homes, </a:t>
            </a:r>
            <a:r>
              <a:rPr lang="en-US" altLang="zh-TW" sz="2400" dirty="0" smtClean="0">
                <a:solidFill>
                  <a:srgbClr val="FF0000"/>
                </a:solidFill>
              </a:rPr>
              <a:t>without any </a:t>
            </a:r>
            <a:r>
              <a:rPr lang="en-US" altLang="zh-TW" sz="2400" dirty="0">
                <a:solidFill>
                  <a:srgbClr val="FF0000"/>
                </a:solidFill>
              </a:rPr>
              <a:t>human interaction </a:t>
            </a:r>
            <a:r>
              <a:rPr lang="en-US" altLang="zh-TW" sz="2400" dirty="0" smtClean="0">
                <a:solidFill>
                  <a:srgbClr val="FF0000"/>
                </a:solidFill>
              </a:rPr>
              <a:t>involved.</a:t>
            </a:r>
          </a:p>
          <a:p>
            <a:pPr marL="274320" lvl="1" indent="0">
              <a:buNone/>
            </a:pPr>
            <a:endParaRPr lang="en-US" altLang="zh-TW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</a:rPr>
              <a:t>Catalogs </a:t>
            </a:r>
            <a:r>
              <a:rPr lang="en-US" altLang="zh-TW" sz="2400" dirty="0">
                <a:solidFill>
                  <a:schemeClr val="bg2">
                    <a:lumMod val="10000"/>
                  </a:schemeClr>
                </a:solidFill>
              </a:rPr>
              <a:t>of </a:t>
            </a: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</a:rPr>
              <a:t>online shops </a:t>
            </a:r>
            <a:r>
              <a:rPr lang="en-US" altLang="zh-TW" sz="2400" dirty="0">
                <a:solidFill>
                  <a:schemeClr val="bg2">
                    <a:lumMod val="10000"/>
                  </a:schemeClr>
                </a:solidFill>
              </a:rPr>
              <a:t>are so big and with so many continuous </a:t>
            </a: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</a:rPr>
              <a:t>updates</a:t>
            </a:r>
            <a:r>
              <a:rPr lang="en-US" altLang="zh-TW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/>
              <a:t>that </a:t>
            </a:r>
            <a:r>
              <a:rPr lang="en-US" altLang="zh-TW" sz="2400" dirty="0">
                <a:solidFill>
                  <a:srgbClr val="C00000"/>
                </a:solidFill>
              </a:rPr>
              <a:t>no human, however expert, can effectively </a:t>
            </a:r>
            <a:r>
              <a:rPr lang="en-US" altLang="zh-TW" sz="2400" dirty="0" smtClean="0">
                <a:solidFill>
                  <a:srgbClr val="C00000"/>
                </a:solidFill>
              </a:rPr>
              <a:t>comprehend the </a:t>
            </a:r>
            <a:r>
              <a:rPr lang="en-US" altLang="zh-TW" sz="2400" dirty="0">
                <a:solidFill>
                  <a:srgbClr val="C00000"/>
                </a:solidFill>
              </a:rPr>
              <a:t>space of available products</a:t>
            </a:r>
            <a:r>
              <a:rPr lang="en-US" altLang="zh-TW" sz="2400" dirty="0" smtClean="0">
                <a:solidFill>
                  <a:srgbClr val="C00000"/>
                </a:solidFill>
              </a:rPr>
              <a:t>.</a:t>
            </a:r>
          </a:p>
          <a:p>
            <a:pPr marL="274320" lvl="1" indent="0">
              <a:buNone/>
            </a:pPr>
            <a:endParaRPr lang="en-US" altLang="zh-TW" sz="2400" dirty="0" smtClean="0"/>
          </a:p>
          <a:p>
            <a:r>
              <a:rPr lang="en-US" altLang="zh-TW" sz="2800" dirty="0"/>
              <a:t>U</a:t>
            </a:r>
            <a:r>
              <a:rPr lang="en-US" altLang="zh-TW" sz="2800" dirty="0" smtClean="0"/>
              <a:t>se </a:t>
            </a:r>
            <a:r>
              <a:rPr lang="en-US" altLang="zh-TW" sz="2800" dirty="0" smtClean="0">
                <a:solidFill>
                  <a:srgbClr val="FF0000"/>
                </a:solidFill>
              </a:rPr>
              <a:t>a flowchart</a:t>
            </a:r>
            <a:r>
              <a:rPr lang="en-US" altLang="zh-TW" sz="2800" dirty="0" smtClean="0"/>
              <a:t> asks </a:t>
            </a:r>
            <a:r>
              <a:rPr lang="en-US" altLang="zh-TW" sz="2800" dirty="0"/>
              <a:t>the </a:t>
            </a:r>
            <a:r>
              <a:rPr lang="en-US" altLang="zh-TW" sz="2800" dirty="0" smtClean="0"/>
              <a:t>shopper </a:t>
            </a:r>
            <a:r>
              <a:rPr lang="en-US" altLang="zh-TW" sz="2800" dirty="0"/>
              <a:t>a question, and the </a:t>
            </a:r>
            <a:r>
              <a:rPr lang="en-US" altLang="zh-TW" sz="2800" dirty="0" smtClean="0"/>
              <a:t>sequence of </a:t>
            </a:r>
            <a:r>
              <a:rPr lang="en-US" altLang="zh-TW" sz="2800" dirty="0"/>
              <a:t>answers leads the shopper to the suggested shopping option</a:t>
            </a:r>
            <a:r>
              <a:rPr lang="en-US" altLang="zh-TW" sz="2800" dirty="0" smtClean="0"/>
              <a:t>.</a:t>
            </a:r>
            <a:endParaRPr lang="en-US" altLang="zh-TW" sz="2700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417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S</a:t>
            </a:r>
            <a:r>
              <a:rPr lang="en-US" altLang="zh-TW" sz="2000" dirty="0" smtClean="0">
                <a:solidFill>
                  <a:srgbClr val="C00000"/>
                </a:solidFill>
              </a:rPr>
              <a:t>HOPPING</a:t>
            </a:r>
            <a:r>
              <a:rPr lang="en-US" altLang="zh-TW" dirty="0" smtClean="0">
                <a:solidFill>
                  <a:srgbClr val="C00000"/>
                </a:solidFill>
              </a:rPr>
              <a:t>A</a:t>
            </a:r>
            <a:r>
              <a:rPr lang="en-US" altLang="zh-TW" sz="2000" dirty="0" smtClean="0">
                <a:solidFill>
                  <a:srgbClr val="C00000"/>
                </a:solidFill>
              </a:rPr>
              <a:t>DVISOR</a:t>
            </a:r>
            <a:r>
              <a:rPr lang="en-US" altLang="zh-TW" dirty="0"/>
              <a:t> </a:t>
            </a:r>
            <a:r>
              <a:rPr lang="en-US" altLang="zh-TW" dirty="0" smtClean="0"/>
              <a:t>is </a:t>
            </a:r>
            <a:r>
              <a:rPr lang="en-US" altLang="zh-TW" dirty="0"/>
              <a:t>a novel recommender </a:t>
            </a:r>
            <a:r>
              <a:rPr lang="en-US" altLang="zh-TW" dirty="0" smtClean="0"/>
              <a:t>system that </a:t>
            </a:r>
            <a:r>
              <a:rPr lang="en-US" altLang="zh-TW" dirty="0"/>
              <a:t>helps users in shopping for technical products.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7180" y="2132856"/>
            <a:ext cx="544437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26089" y="4941168"/>
            <a:ext cx="4761427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雲朵形圖說文字 4"/>
          <p:cNvSpPr/>
          <p:nvPr/>
        </p:nvSpPr>
        <p:spPr>
          <a:xfrm>
            <a:off x="7719808" y="2201711"/>
            <a:ext cx="900100" cy="762550"/>
          </a:xfrm>
          <a:prstGeom prst="cloudCallout">
            <a:avLst>
              <a:gd name="adj1" fmla="val -89823"/>
              <a:gd name="adj2" fmla="val 3848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car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898" y="2968905"/>
            <a:ext cx="1346910" cy="134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1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</a:t>
            </a:r>
            <a:r>
              <a:rPr lang="en-US" altLang="zh-TW" sz="2000" dirty="0" smtClean="0"/>
              <a:t>HOPPING</a:t>
            </a:r>
            <a:r>
              <a:rPr lang="en-US" altLang="zh-TW" dirty="0" smtClean="0"/>
              <a:t>A</a:t>
            </a:r>
            <a:r>
              <a:rPr lang="en-US" altLang="zh-TW" sz="2000" dirty="0" smtClean="0"/>
              <a:t>DVISOR</a:t>
            </a:r>
            <a:r>
              <a:rPr lang="en-US" altLang="zh-TW" sz="2000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/>
              <a:t>generates a tree-shaped flowchart, in which the internal nodes of the tree contain </a:t>
            </a:r>
            <a:r>
              <a:rPr lang="en-US" altLang="zh-TW" dirty="0">
                <a:solidFill>
                  <a:srgbClr val="C00000"/>
                </a:solidFill>
              </a:rPr>
              <a:t>questions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C00000"/>
                </a:solidFill>
              </a:rPr>
              <a:t>involve only </a:t>
            </a:r>
            <a:r>
              <a:rPr lang="en-US" altLang="zh-TW" dirty="0" smtClean="0">
                <a:solidFill>
                  <a:srgbClr val="C00000"/>
                </a:solidFill>
              </a:rPr>
              <a:t>attributes from </a:t>
            </a:r>
            <a:r>
              <a:rPr lang="en-US" altLang="zh-TW" dirty="0">
                <a:solidFill>
                  <a:srgbClr val="C00000"/>
                </a:solidFill>
              </a:rPr>
              <a:t>the user space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lvl="1">
              <a:buFont typeface="Wingdings 3" panose="05040102010807070707" pitchFamily="18" charset="2"/>
              <a:buChar char="Ú"/>
            </a:pPr>
            <a:r>
              <a:rPr lang="en-US" altLang="zh-TW" dirty="0" smtClean="0">
                <a:solidFill>
                  <a:srgbClr val="C00000"/>
                </a:solidFill>
              </a:rPr>
              <a:t>non-expert users can understand easily.</a:t>
            </a:r>
            <a:endParaRPr lang="zh-TW" altLang="en-US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47663" y="3068960"/>
            <a:ext cx="633878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user\AppData\Local\Microsoft\Windows\Temporary Internet Files\Content.IE5\N9ZGL9U4\MC9004235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69219"/>
            <a:ext cx="491947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7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How </a:t>
            </a:r>
            <a:r>
              <a:rPr lang="en-US" altLang="zh-TW" dirty="0">
                <a:solidFill>
                  <a:srgbClr val="FF0000"/>
                </a:solidFill>
              </a:rPr>
              <a:t>to learn the structure of </a:t>
            </a:r>
            <a:r>
              <a:rPr lang="en-US" altLang="zh-TW" dirty="0" smtClean="0">
                <a:solidFill>
                  <a:srgbClr val="FF0000"/>
                </a:solidFill>
              </a:rPr>
              <a:t>the tree</a:t>
            </a:r>
            <a:r>
              <a:rPr lang="en-US" altLang="zh-TW" dirty="0"/>
              <a:t>, i.e., which questions to ask at each </a:t>
            </a:r>
            <a:r>
              <a:rPr lang="en-US" altLang="zh-TW" dirty="0" smtClean="0"/>
              <a:t>node.</a:t>
            </a:r>
          </a:p>
          <a:p>
            <a:pPr lvl="1">
              <a:buFont typeface="Wingdings 3" panose="05040102010807070707" pitchFamily="18" charset="2"/>
              <a:buChar char="Ú"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Find the best user attribute to ask at each node.</a:t>
            </a:r>
          </a:p>
          <a:p>
            <a:pPr marL="274320" lvl="1" indent="0">
              <a:buNone/>
            </a:pPr>
            <a:endParaRPr lang="en-US" altLang="zh-TW" sz="2800" dirty="0" smtClean="0"/>
          </a:p>
          <a:p>
            <a:pPr lvl="1">
              <a:buFont typeface="Gill Sans MT" panose="020B0502020104020203" pitchFamily="34" charset="0"/>
              <a:buChar char="*"/>
            </a:pPr>
            <a:r>
              <a:rPr lang="en-US" altLang="zh-TW" sz="2800" dirty="0" smtClean="0"/>
              <a:t>This </a:t>
            </a:r>
            <a:r>
              <a:rPr lang="en-US" altLang="zh-TW" sz="2800" dirty="0"/>
              <a:t>paper </a:t>
            </a:r>
            <a:r>
              <a:rPr lang="en-US" altLang="zh-TW" sz="2800" dirty="0" smtClean="0"/>
              <a:t>focus </a:t>
            </a:r>
            <a:r>
              <a:rPr lang="en-US" altLang="zh-TW" sz="2800" dirty="0"/>
              <a:t>on identifying the attribute of </a:t>
            </a:r>
            <a:r>
              <a:rPr lang="en-US" altLang="zh-TW" sz="2800" dirty="0" smtClean="0"/>
              <a:t>interest, and </a:t>
            </a:r>
            <a:r>
              <a:rPr lang="en-US" altLang="zh-TW" sz="2800" dirty="0">
                <a:solidFill>
                  <a:srgbClr val="FF0000"/>
                </a:solidFill>
              </a:rPr>
              <a:t>not on the task of formulating the question</a:t>
            </a:r>
            <a:r>
              <a:rPr lang="en-US" altLang="zh-TW" sz="2800" dirty="0"/>
              <a:t> in a </a:t>
            </a:r>
            <a:r>
              <a:rPr lang="en-US" altLang="zh-TW" sz="2800" dirty="0" smtClean="0"/>
              <a:t>human interpretable way.</a:t>
            </a:r>
          </a:p>
          <a:p>
            <a:pPr marL="274320" lvl="1" indent="0">
              <a:buNone/>
            </a:pP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How to </a:t>
            </a:r>
            <a:r>
              <a:rPr lang="en-US" altLang="zh-TW" dirty="0">
                <a:solidFill>
                  <a:srgbClr val="FF0000"/>
                </a:solidFill>
              </a:rPr>
              <a:t>produce a suitable ranking at each node</a:t>
            </a:r>
            <a:r>
              <a:rPr lang="en-US" altLang="zh-TW" dirty="0" smtClean="0">
                <a:solidFill>
                  <a:srgbClr val="FF0000"/>
                </a:solidFill>
              </a:rPr>
              <a:t>.</a:t>
            </a:r>
          </a:p>
          <a:p>
            <a:pPr lvl="1">
              <a:buFont typeface="Wingdings 3" panose="05040102010807070707" pitchFamily="18" charset="2"/>
              <a:buChar char="Ú"/>
            </a:pPr>
            <a:r>
              <a:rPr lang="en-US" altLang="zh-TW" sz="2800" dirty="0" smtClean="0"/>
              <a:t> Learning-to-rank approach </a:t>
            </a:r>
          </a:p>
          <a:p>
            <a:pPr lvl="1">
              <a:buFont typeface="Wingdings 3" panose="05040102010807070707" pitchFamily="18" charset="2"/>
              <a:buChar char="Ú"/>
            </a:pPr>
            <a:endParaRPr lang="en-US" altLang="zh-TW" sz="2800" dirty="0"/>
          </a:p>
          <a:p>
            <a:pPr lvl="1">
              <a:buFont typeface="Wingdings 3" panose="05040102010807070707" pitchFamily="18" charset="2"/>
              <a:buChar char="Ú"/>
            </a:pPr>
            <a:endParaRPr lang="en-US" altLang="zh-TW" sz="2800" dirty="0"/>
          </a:p>
          <a:p>
            <a:pPr marL="274320" lvl="1" indent="0">
              <a:buNone/>
            </a:pP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45474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pPr lvl="1">
              <a:buFont typeface="Gill Sans MT" panose="020B0502020104020203" pitchFamily="34" charset="0"/>
              <a:buChar char="–"/>
            </a:pPr>
            <a:r>
              <a:rPr lang="en-US" altLang="zh-TW" dirty="0" smtClean="0"/>
              <a:t>L</a:t>
            </a:r>
            <a:r>
              <a:rPr lang="en-US" altLang="zh-TW" sz="1800" dirty="0" smtClean="0"/>
              <a:t>EARN</a:t>
            </a:r>
            <a:r>
              <a:rPr lang="en-US" altLang="zh-TW" dirty="0" smtClean="0"/>
              <a:t>SAT</a:t>
            </a:r>
            <a:r>
              <a:rPr lang="en-US" altLang="zh-TW" sz="1800" dirty="0" smtClean="0"/>
              <a:t>REE</a:t>
            </a:r>
            <a:r>
              <a:rPr lang="en-US" altLang="zh-TW" dirty="0" smtClean="0"/>
              <a:t> algorithm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</a:t>
            </a:r>
            <a:r>
              <a:rPr lang="en-US" altLang="zh-TW" sz="2400" dirty="0"/>
              <a:t>EARN</a:t>
            </a:r>
            <a:r>
              <a:rPr lang="en-US" altLang="zh-TW" dirty="0"/>
              <a:t>SAT</a:t>
            </a:r>
            <a:r>
              <a:rPr lang="en-US" altLang="zh-TW" sz="2400" dirty="0"/>
              <a:t>REE</a:t>
            </a:r>
            <a:r>
              <a:rPr lang="en-US" altLang="zh-TW" dirty="0"/>
              <a:t> </a:t>
            </a:r>
            <a:r>
              <a:rPr lang="en-US" altLang="zh-TW" dirty="0" smtClean="0"/>
              <a:t>algorithm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36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Table U (user)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1680" y="2375652"/>
            <a:ext cx="6754269" cy="1584176"/>
          </a:xfrm>
          <a:prstGeom prst="rect">
            <a:avLst/>
          </a:prstGeom>
        </p:spPr>
      </p:pic>
      <p:sp>
        <p:nvSpPr>
          <p:cNvPr id="6" name="內容版面配置區 3"/>
          <p:cNvSpPr txBox="1">
            <a:spLocks/>
          </p:cNvSpPr>
          <p:nvPr/>
        </p:nvSpPr>
        <p:spPr>
          <a:xfrm>
            <a:off x="457200" y="4118953"/>
            <a:ext cx="3394720" cy="49409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altLang="zh-TW" dirty="0" smtClean="0"/>
              <a:t>Table P (product)</a:t>
            </a:r>
            <a:endParaRPr lang="zh-TW" altLang="en-US" dirty="0"/>
          </a:p>
        </p:txBody>
      </p:sp>
      <p:sp>
        <p:nvSpPr>
          <p:cNvPr id="7" name="內容版面配置區 3"/>
          <p:cNvSpPr txBox="1">
            <a:spLocks/>
          </p:cNvSpPr>
          <p:nvPr/>
        </p:nvSpPr>
        <p:spPr>
          <a:xfrm>
            <a:off x="4572000" y="4118952"/>
            <a:ext cx="3394720" cy="49409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altLang="zh-TW" dirty="0" smtClean="0"/>
              <a:t>Table R (review)</a:t>
            </a:r>
            <a:endParaRPr lang="zh-TW" altLang="en-US" dirty="0"/>
          </a:p>
        </p:txBody>
      </p:sp>
      <p:sp>
        <p:nvSpPr>
          <p:cNvPr id="9" name="弧形 8"/>
          <p:cNvSpPr/>
          <p:nvPr/>
        </p:nvSpPr>
        <p:spPr>
          <a:xfrm>
            <a:off x="2618483" y="2080988"/>
            <a:ext cx="5827465" cy="380980"/>
          </a:xfrm>
          <a:prstGeom prst="arc">
            <a:avLst>
              <a:gd name="adj1" fmla="val 10764456"/>
              <a:gd name="adj2" fmla="val 412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884143" y="160103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attributes</a:t>
            </a:r>
            <a:endParaRPr lang="zh-TW" altLang="en-US" dirty="0"/>
          </a:p>
        </p:txBody>
      </p:sp>
      <p:sp>
        <p:nvSpPr>
          <p:cNvPr id="11" name="左中括弧 10"/>
          <p:cNvSpPr/>
          <p:nvPr/>
        </p:nvSpPr>
        <p:spPr>
          <a:xfrm>
            <a:off x="1474980" y="2886300"/>
            <a:ext cx="199600" cy="86409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8836" y="306263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users</a:t>
            </a:r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031" y="4627544"/>
            <a:ext cx="3544945" cy="164676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98729" y="4627544"/>
            <a:ext cx="2746648" cy="164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Bookman Old Style" panose="02050604050505020204" pitchFamily="18" charset="0"/>
              <a:buChar char="*"/>
            </a:pPr>
            <a:r>
              <a:rPr lang="en-US" altLang="zh-TW" dirty="0" smtClean="0"/>
              <a:t>User attributes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1" indent="-51435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altLang="zh-TW" dirty="0" smtClean="0"/>
              <a:t>Car (from </a:t>
            </a:r>
            <a:r>
              <a:rPr lang="en-US" altLang="zh-TW" dirty="0"/>
              <a:t>Yahoo! </a:t>
            </a:r>
            <a:r>
              <a:rPr lang="en-US" altLang="zh-TW" dirty="0" smtClean="0"/>
              <a:t>Autos)</a:t>
            </a:r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altLang="zh-TW" dirty="0" smtClean="0"/>
              <a:t>Ex</a:t>
            </a:r>
            <a:r>
              <a:rPr lang="zh-TW" altLang="en-US" dirty="0"/>
              <a:t>：</a:t>
            </a:r>
            <a:r>
              <a:rPr lang="en-US" altLang="zh-TW" dirty="0"/>
              <a:t>fuel economy, comfortable interior, stylish </a:t>
            </a:r>
            <a:r>
              <a:rPr lang="en-US" altLang="zh-TW" dirty="0" smtClean="0"/>
              <a:t>exterior</a:t>
            </a:r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altLang="zh-TW" dirty="0"/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altLang="zh-TW" dirty="0" smtClean="0"/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altLang="zh-TW" dirty="0"/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altLang="zh-TW" dirty="0" smtClean="0"/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altLang="zh-TW" dirty="0"/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altLang="zh-TW" dirty="0" smtClean="0"/>
          </a:p>
          <a:p>
            <a:pPr marL="457200" lvl="1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</a:pPr>
            <a:endParaRPr lang="en-US" altLang="zh-TW" dirty="0" smtClean="0"/>
          </a:p>
          <a:p>
            <a:pPr marL="457200" lvl="1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altLang="zh-TW" dirty="0" smtClean="0"/>
              <a:t>Camera (form Flickr)</a:t>
            </a:r>
          </a:p>
          <a:p>
            <a:pPr marL="731520" lvl="2" indent="-457200">
              <a:spcBef>
                <a:spcPts val="600"/>
              </a:spcBef>
              <a:buClr>
                <a:schemeClr val="accent1"/>
              </a:buClr>
            </a:pPr>
            <a:r>
              <a:rPr lang="en-US" altLang="zh-TW" dirty="0" smtClean="0"/>
              <a:t>Photo’s tag topic</a:t>
            </a:r>
          </a:p>
          <a:p>
            <a:pPr marL="274320" lvl="2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altLang="zh-TW" dirty="0"/>
              <a:t>Ex</a:t>
            </a:r>
            <a:r>
              <a:rPr lang="zh-TW" altLang="en-US" dirty="0"/>
              <a:t>：</a:t>
            </a:r>
            <a:r>
              <a:rPr lang="en-US" altLang="zh-TW" dirty="0"/>
              <a:t>food topic (tags</a:t>
            </a:r>
            <a:r>
              <a:rPr lang="zh-TW" altLang="en-US" dirty="0"/>
              <a:t>：</a:t>
            </a:r>
            <a:r>
              <a:rPr lang="en-US" altLang="zh-TW" dirty="0"/>
              <a:t>fruit, market</a:t>
            </a:r>
            <a:r>
              <a:rPr lang="en-US" altLang="zh-TW" dirty="0" smtClean="0"/>
              <a:t>) 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218" y="2087388"/>
            <a:ext cx="6877147" cy="217283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18114" y="2897364"/>
            <a:ext cx="1584175" cy="29498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64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2528</TotalTime>
  <Words>733</Words>
  <Application>Microsoft Office PowerPoint</Application>
  <PresentationFormat>如螢幕大小 (4:3)</PresentationFormat>
  <Paragraphs>258</Paragraphs>
  <Slides>24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4" baseType="lpstr">
      <vt:lpstr>新細明體</vt:lpstr>
      <vt:lpstr>標楷體</vt:lpstr>
      <vt:lpstr>Arial</vt:lpstr>
      <vt:lpstr>Bookman Old Style</vt:lpstr>
      <vt:lpstr>Calibri</vt:lpstr>
      <vt:lpstr>Cambria Math</vt:lpstr>
      <vt:lpstr>Gill Sans MT</vt:lpstr>
      <vt:lpstr>Wingdings</vt:lpstr>
      <vt:lpstr>Wingdings 3</vt:lpstr>
      <vt:lpstr>原創</vt:lpstr>
      <vt:lpstr>Learning to Question: Leveraging User Preferences for Shopping Advice</vt:lpstr>
      <vt:lpstr>Outline</vt:lpstr>
      <vt:lpstr>Introduction</vt:lpstr>
      <vt:lpstr>Introduction</vt:lpstr>
      <vt:lpstr>Introduction</vt:lpstr>
      <vt:lpstr>Introduction</vt:lpstr>
      <vt:lpstr>Outline</vt:lpstr>
      <vt:lpstr>LEARNSATREE algorithm</vt:lpstr>
      <vt:lpstr>User attributes</vt:lpstr>
      <vt:lpstr>Problem definition</vt:lpstr>
      <vt:lpstr>Learning product rankings</vt:lpstr>
      <vt:lpstr>PowerPoint 簡報</vt:lpstr>
      <vt:lpstr>Learning the tree structure</vt:lpstr>
      <vt:lpstr>PowerPoint 簡報</vt:lpstr>
      <vt:lpstr>PowerPoint 簡報</vt:lpstr>
      <vt:lpstr>PowerPoint 簡報</vt:lpstr>
      <vt:lpstr>Stopping criterion</vt:lpstr>
      <vt:lpstr>Outline</vt:lpstr>
      <vt:lpstr>Datasets</vt:lpstr>
      <vt:lpstr>Experiment setup</vt:lpstr>
      <vt:lpstr>Quality evaluation</vt:lpstr>
      <vt:lpstr>Performance evaluation</vt:lpstr>
      <vt:lpstr>Outline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Selection of Social Media Responses to News</dc:title>
  <dc:creator>user</dc:creator>
  <cp:lastModifiedBy>YaYa</cp:lastModifiedBy>
  <cp:revision>281</cp:revision>
  <dcterms:created xsi:type="dcterms:W3CDTF">2013-09-30T04:14:53Z</dcterms:created>
  <dcterms:modified xsi:type="dcterms:W3CDTF">2013-12-11T01:30:55Z</dcterms:modified>
</cp:coreProperties>
</file>